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24"/>
  </p:notesMasterIdLst>
  <p:sldIdLst>
    <p:sldId id="272" r:id="rId2"/>
    <p:sldId id="257" r:id="rId3"/>
    <p:sldId id="262" r:id="rId4"/>
    <p:sldId id="263" r:id="rId5"/>
    <p:sldId id="264" r:id="rId6"/>
    <p:sldId id="258" r:id="rId7"/>
    <p:sldId id="260" r:id="rId8"/>
    <p:sldId id="275" r:id="rId9"/>
    <p:sldId id="273" r:id="rId10"/>
    <p:sldId id="267" r:id="rId11"/>
    <p:sldId id="268" r:id="rId12"/>
    <p:sldId id="269" r:id="rId13"/>
    <p:sldId id="270" r:id="rId14"/>
    <p:sldId id="279" r:id="rId15"/>
    <p:sldId id="284" r:id="rId16"/>
    <p:sldId id="271" r:id="rId17"/>
    <p:sldId id="278" r:id="rId18"/>
    <p:sldId id="277" r:id="rId19"/>
    <p:sldId id="276" r:id="rId20"/>
    <p:sldId id="266" r:id="rId21"/>
    <p:sldId id="282" r:id="rId22"/>
    <p:sldId id="28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60820"/>
  </p:normalViewPr>
  <p:slideViewPr>
    <p:cSldViewPr snapToGrid="0" snapToObjects="1">
      <p:cViewPr varScale="1">
        <p:scale>
          <a:sx n="87" d="100"/>
          <a:sy n="87" d="100"/>
        </p:scale>
        <p:origin x="10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1F29E0-80F3-B442-B5B2-52215C0F795C}" type="datetimeFigureOut">
              <a:rPr lang="en-US" smtClean="0"/>
              <a:t>7/26/18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08CD22-6BE7-5B4F-8FDB-588B965CC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265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8CD22-6BE7-5B4F-8FDB-588B965CCF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1621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n-US" dirty="0"/>
              <a:t>We solved this problem using a </a:t>
            </a:r>
            <a:r>
              <a:rPr lang="en-US" b="1" dirty="0"/>
              <a:t>Real Time ETL </a:t>
            </a:r>
            <a:r>
              <a:rPr lang="en-US" dirty="0"/>
              <a:t>provided by </a:t>
            </a:r>
            <a:r>
              <a:rPr lang="en-US" b="1" dirty="0"/>
              <a:t>Kafka Streams</a:t>
            </a:r>
            <a:r>
              <a:rPr lang="en-US" dirty="0"/>
              <a:t>. </a:t>
            </a:r>
          </a:p>
          <a:p>
            <a:pPr marL="228600" indent="-228600">
              <a:buFont typeface="+mj-lt"/>
              <a:buAutoNum type="arabicParenR"/>
            </a:pPr>
            <a:endParaRPr lang="en-US" dirty="0"/>
          </a:p>
          <a:p>
            <a:pPr marL="228600" indent="-228600">
              <a:buFont typeface="+mj-lt"/>
              <a:buAutoNum type="arabicParenR"/>
            </a:pPr>
            <a:endParaRPr lang="en-US" dirty="0"/>
          </a:p>
          <a:p>
            <a:pPr marL="228600" indent="-228600">
              <a:buFont typeface="+mj-lt"/>
              <a:buAutoNum type="arabicParenR"/>
            </a:pPr>
            <a:r>
              <a:rPr lang="en-US" dirty="0"/>
              <a:t>Streams are like ETL but real time. </a:t>
            </a:r>
            <a:r>
              <a:rPr lang="en-US" b="1" dirty="0"/>
              <a:t>Extract and transform </a:t>
            </a:r>
            <a:r>
              <a:rPr lang="en-US" dirty="0"/>
              <a:t>is done </a:t>
            </a:r>
            <a:r>
              <a:rPr lang="en-US" b="1" dirty="0"/>
              <a:t>when data arrives</a:t>
            </a:r>
          </a:p>
          <a:p>
            <a:pPr marL="228600" indent="-228600">
              <a:buFont typeface="+mj-lt"/>
              <a:buAutoNum type="arabicParenR"/>
            </a:pPr>
            <a:r>
              <a:rPr lang="en-US" dirty="0"/>
              <a:t>This is done </a:t>
            </a:r>
            <a:r>
              <a:rPr lang="en-US" b="1" dirty="0"/>
              <a:t>Client Side </a:t>
            </a:r>
          </a:p>
          <a:p>
            <a:pPr marL="228600" indent="-228600">
              <a:buFont typeface="+mj-lt"/>
              <a:buAutoNum type="arabicParenR"/>
            </a:pPr>
            <a:r>
              <a:rPr lang="en-US" dirty="0"/>
              <a:t>If you have used </a:t>
            </a:r>
            <a:r>
              <a:rPr lang="en-US" b="1" dirty="0"/>
              <a:t>Reactive Streams </a:t>
            </a:r>
            <a:r>
              <a:rPr lang="en-US" dirty="0"/>
              <a:t>before – this is similar – but more </a:t>
            </a:r>
            <a:r>
              <a:rPr lang="en-US" b="1" dirty="0"/>
              <a:t>powerful</a:t>
            </a:r>
            <a:r>
              <a:rPr lang="en-US" dirty="0"/>
              <a:t>. It can maintain state and has the capability of internal queues within Kafka to back it up. </a:t>
            </a:r>
          </a:p>
          <a:p>
            <a:pPr marL="228600" indent="-228600">
              <a:buFont typeface="+mj-lt"/>
              <a:buAutoNum type="arabicParenR"/>
            </a:pPr>
            <a:r>
              <a:rPr lang="en-US" dirty="0"/>
              <a:t>Kafka tables are like </a:t>
            </a:r>
            <a:r>
              <a:rPr lang="en-US" b="1" dirty="0"/>
              <a:t>views</a:t>
            </a:r>
            <a:r>
              <a:rPr lang="en-US" dirty="0"/>
              <a:t> over a stream. </a:t>
            </a:r>
          </a:p>
          <a:p>
            <a:pPr marL="228600" indent="-228600">
              <a:buFont typeface="+mj-lt"/>
              <a:buAutoNum type="arabicParenR"/>
            </a:pPr>
            <a:endParaRPr lang="en-US" dirty="0"/>
          </a:p>
          <a:p>
            <a:pPr marL="228600" indent="-228600">
              <a:buFont typeface="+mj-lt"/>
              <a:buAutoNum type="arabicParenR"/>
            </a:pPr>
            <a:r>
              <a:rPr lang="en-US" dirty="0"/>
              <a:t>Note: This is not Netflix streaming!</a:t>
            </a:r>
          </a:p>
          <a:p>
            <a:pPr marL="228600" indent="-228600">
              <a:buFont typeface="+mj-lt"/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8CD22-6BE7-5B4F-8FDB-588B965CCF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650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this diagram to the Data lake</a:t>
            </a:r>
          </a:p>
          <a:p>
            <a:endParaRPr lang="en-US" dirty="0"/>
          </a:p>
          <a:p>
            <a:r>
              <a:rPr lang="en-US" dirty="0"/>
              <a:t>This is simplistic.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8CD22-6BE7-5B4F-8FDB-588B965CCF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983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State stores use </a:t>
            </a:r>
            <a:r>
              <a:rPr lang="en-US" dirty="0" err="1"/>
              <a:t>Chagelogs</a:t>
            </a:r>
            <a:r>
              <a:rPr lang="en-US" dirty="0"/>
              <a:t> topics to stay fault tolerant.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8CD22-6BE7-5B4F-8FDB-588B965CCF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79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8CD22-6BE7-5B4F-8FDB-588B965CCF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546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92157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7206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What is Web Analytics: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Example you are - 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US" dirty="0"/>
              <a:t>NY Times writer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US" dirty="0"/>
              <a:t>Blogger on Medium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US" dirty="0"/>
              <a:t>Analyst at a Bank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dirty="0"/>
              <a:t>Publish articles – Send subscription emails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dirty="0"/>
              <a:t>Collect who reads what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More cat videos?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More tech stock performance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dirty="0"/>
              <a:t>Typically the capture is via </a:t>
            </a:r>
            <a:r>
              <a:rPr lang="en-US" dirty="0" err="1"/>
              <a:t>HttpServers</a:t>
            </a: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NOTE: This is a very simplistic diagram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8CD22-6BE7-5B4F-8FDB-588B965CCF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79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1</a:t>
            </a:r>
            <a:r>
              <a:rPr lang="en-US" baseline="30000" dirty="0"/>
              <a:t>st</a:t>
            </a:r>
            <a:r>
              <a:rPr lang="en-US" dirty="0"/>
              <a:t> Problem:</a:t>
            </a:r>
          </a:p>
          <a:p>
            <a:pPr marL="228600" indent="-228600">
              <a:buFont typeface="+mj-lt"/>
              <a:buAutoNum type="arabicParenR"/>
            </a:pPr>
            <a:r>
              <a:rPr lang="en-US" dirty="0"/>
              <a:t>Typically </a:t>
            </a:r>
            <a:r>
              <a:rPr lang="en-US" dirty="0" err="1"/>
              <a:t>HttpServers</a:t>
            </a:r>
            <a:r>
              <a:rPr lang="en-US" dirty="0"/>
              <a:t> write to DB – SLOW!</a:t>
            </a:r>
          </a:p>
          <a:p>
            <a:pPr marL="228600" indent="-228600">
              <a:buFont typeface="+mj-lt"/>
              <a:buAutoNum type="arabicParenR"/>
            </a:pPr>
            <a:r>
              <a:rPr lang="en-US" dirty="0"/>
              <a:t>Typical subscribers to articles – 100,000’s</a:t>
            </a:r>
          </a:p>
          <a:p>
            <a:pPr marL="228600" indent="-228600">
              <a:buFont typeface="+mj-lt"/>
              <a:buAutoNum type="arabicParenR"/>
            </a:pPr>
            <a:r>
              <a:rPr lang="en-US" dirty="0"/>
              <a:t>What happens when/if all click at the same time –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Requests are dropped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Network clogged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Worse – Service goes down (Out of memory anyone?)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8CD22-6BE7-5B4F-8FDB-588B965CCF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840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Solution: Enter Kafka</a:t>
            </a:r>
          </a:p>
          <a:p>
            <a:pPr marL="228600" indent="-228600">
              <a:buFont typeface="+mj-lt"/>
              <a:buAutoNum type="arabicParenR"/>
            </a:pPr>
            <a:r>
              <a:rPr lang="en-US" dirty="0"/>
              <a:t>We needed a </a:t>
            </a:r>
            <a:r>
              <a:rPr lang="en-US" b="1" dirty="0"/>
              <a:t>throttle</a:t>
            </a:r>
            <a:r>
              <a:rPr lang="en-US" dirty="0"/>
              <a:t> – somebody who could queue in requests and process slowly. </a:t>
            </a:r>
          </a:p>
          <a:p>
            <a:pPr marL="228600" indent="-228600">
              <a:buFont typeface="+mj-lt"/>
              <a:buAutoNum type="arabicParenR"/>
            </a:pPr>
            <a:r>
              <a:rPr lang="en-US" dirty="0"/>
              <a:t>Something that could support multiple concurrent requests</a:t>
            </a:r>
          </a:p>
          <a:p>
            <a:pPr marL="228600" indent="-228600">
              <a:buFont typeface="+mj-lt"/>
              <a:buAutoNum type="arabicParenR"/>
            </a:pPr>
            <a:r>
              <a:rPr lang="en-US" dirty="0"/>
              <a:t>Developed by </a:t>
            </a:r>
            <a:r>
              <a:rPr lang="en-US" b="1" dirty="0"/>
              <a:t>Linked In Engineers</a:t>
            </a:r>
          </a:p>
          <a:p>
            <a:endParaRPr lang="en-US" dirty="0"/>
          </a:p>
          <a:p>
            <a:r>
              <a:rPr lang="en-US" dirty="0"/>
              <a:t>NOTE: Simplistic diagram!!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8CD22-6BE7-5B4F-8FDB-588B965CCF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542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So, how does Kafka throttle events?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Show of hands</a:t>
            </a:r>
            <a:r>
              <a:rPr lang="en-US" dirty="0"/>
              <a:t>: How many familiar with Pub/Sub?</a:t>
            </a:r>
          </a:p>
          <a:p>
            <a:pPr marL="0" indent="0">
              <a:buNone/>
            </a:pPr>
            <a:endParaRPr lang="en-US" dirty="0"/>
          </a:p>
          <a:p>
            <a:pPr marL="228600" indent="-228600">
              <a:buFont typeface="+mj-lt"/>
              <a:buAutoNum type="arabicParenR"/>
            </a:pPr>
            <a:r>
              <a:rPr lang="en-US" dirty="0"/>
              <a:t>Most </a:t>
            </a:r>
            <a:r>
              <a:rPr lang="en-US" b="1" dirty="0"/>
              <a:t>commonly</a:t>
            </a:r>
            <a:r>
              <a:rPr lang="en-US" dirty="0"/>
              <a:t> used </a:t>
            </a:r>
            <a:r>
              <a:rPr lang="en-US" b="1" dirty="0"/>
              <a:t>Integration Pattern</a:t>
            </a:r>
            <a:endParaRPr lang="en-US" b="0" dirty="0"/>
          </a:p>
          <a:p>
            <a:pPr marL="228600" indent="-228600">
              <a:buFont typeface="+mj-lt"/>
              <a:buAutoNum type="arabicParenR"/>
            </a:pPr>
            <a:r>
              <a:rPr lang="en-US" b="1" dirty="0"/>
              <a:t>Coffee shop example – </a:t>
            </a:r>
            <a:r>
              <a:rPr lang="en-US" b="0" dirty="0"/>
              <a:t>One queue &amp; FCFS</a:t>
            </a:r>
          </a:p>
          <a:p>
            <a:pPr marL="228600" indent="-228600">
              <a:buFont typeface="+mj-lt"/>
              <a:buAutoNum type="arabicParenR"/>
            </a:pPr>
            <a:r>
              <a:rPr lang="en-US" b="0" dirty="0"/>
              <a:t>Kafka relies on Pub/Sub – this is how it throttles events</a:t>
            </a:r>
          </a:p>
          <a:p>
            <a:pPr marL="228600" indent="-228600">
              <a:buAutoNum type="arabicParenR"/>
            </a:pPr>
            <a:r>
              <a:rPr lang="en-US" dirty="0"/>
              <a:t>Queues</a:t>
            </a:r>
          </a:p>
          <a:p>
            <a:pPr marL="228600" indent="-228600">
              <a:buAutoNum type="arabicParenR"/>
            </a:pPr>
            <a:r>
              <a:rPr lang="en-US" dirty="0"/>
              <a:t>Topics</a:t>
            </a:r>
          </a:p>
          <a:p>
            <a:pPr marL="228600" indent="-228600">
              <a:buAutoNum type="arabicParenR"/>
            </a:pPr>
            <a:endParaRPr lang="en-US" dirty="0"/>
          </a:p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8CD22-6BE7-5B4F-8FDB-588B965CCF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175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What is </a:t>
            </a:r>
            <a:r>
              <a:rPr lang="en-US" b="1" dirty="0"/>
              <a:t>Distributed</a:t>
            </a:r>
            <a:r>
              <a:rPr lang="en-US" dirty="0"/>
              <a:t>. Spread across multiple servers/CPUs. Analogy: Coffee Shop has multiple counters.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Why Distributed: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Failover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Backup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More throughput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Fault Tolerant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b="1" dirty="0"/>
              <a:t>Explain Diagram Broker, Producer, Consumer, Topic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b="1" dirty="0"/>
              <a:t>Distributed Commit Log </a:t>
            </a:r>
            <a:r>
              <a:rPr lang="en-US" dirty="0"/>
              <a:t>–</a:t>
            </a:r>
            <a:r>
              <a:rPr lang="en-US" b="0" dirty="0"/>
              <a:t>– What is </a:t>
            </a:r>
            <a:r>
              <a:rPr lang="en-US" dirty="0"/>
              <a:t> Central Features of Kafka – Explain Each word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dirty="0"/>
              <a:t>Brokers Clustered – Zookeeper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dirty="0"/>
              <a:t>Topic Ordered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dirty="0"/>
              <a:t>Topic Replicated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dirty="0"/>
              <a:t>Multiple Producers and consumers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8CD22-6BE7-5B4F-8FDB-588B965CCF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122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does Kafka achieve </a:t>
            </a:r>
            <a:r>
              <a:rPr lang="en-US" b="1" dirty="0"/>
              <a:t>Distributed?</a:t>
            </a:r>
          </a:p>
          <a:p>
            <a:endParaRPr lang="en-US" b="0" dirty="0"/>
          </a:p>
          <a:p>
            <a:r>
              <a:rPr lang="en-US" b="0" dirty="0"/>
              <a:t>We saw previously – Clustered &amp; Replicated</a:t>
            </a:r>
          </a:p>
          <a:p>
            <a:endParaRPr lang="en-US" dirty="0"/>
          </a:p>
          <a:p>
            <a:pPr marL="228600" indent="-228600">
              <a:buAutoNum type="arabicParenR"/>
            </a:pPr>
            <a:r>
              <a:rPr lang="en-US" b="0" dirty="0"/>
              <a:t>Real “Distributed” is achieved via </a:t>
            </a:r>
            <a:r>
              <a:rPr lang="en-US" b="1" dirty="0"/>
              <a:t>Partitions</a:t>
            </a:r>
            <a:r>
              <a:rPr lang="en-US" b="0" dirty="0"/>
              <a:t> &amp; </a:t>
            </a:r>
            <a:r>
              <a:rPr lang="en-US" b="1" dirty="0"/>
              <a:t>Consumer offsets</a:t>
            </a:r>
          </a:p>
          <a:p>
            <a:pPr marL="228600" indent="-228600">
              <a:buAutoNum type="arabicParenR"/>
            </a:pPr>
            <a:r>
              <a:rPr lang="en-US" dirty="0" err="1"/>
              <a:t>Paritions</a:t>
            </a:r>
            <a:r>
              <a:rPr lang="en-US" dirty="0"/>
              <a:t>: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Can live on </a:t>
            </a:r>
            <a:r>
              <a:rPr lang="en-US" b="1" dirty="0"/>
              <a:t>same</a:t>
            </a:r>
            <a:r>
              <a:rPr lang="en-US" dirty="0"/>
              <a:t> or </a:t>
            </a:r>
            <a:r>
              <a:rPr lang="en-US" b="1" dirty="0"/>
              <a:t>multiple</a:t>
            </a:r>
            <a:r>
              <a:rPr lang="en-US" dirty="0"/>
              <a:t> CPUs/</a:t>
            </a:r>
            <a:r>
              <a:rPr lang="en-US" b="1" dirty="0"/>
              <a:t>hosts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Each partition can have individual producers and subscribers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Each </a:t>
            </a:r>
            <a:r>
              <a:rPr lang="en-US" b="1" dirty="0"/>
              <a:t>partition can be replicated</a:t>
            </a:r>
          </a:p>
          <a:p>
            <a:pPr marL="228600" lvl="0" indent="-228600">
              <a:buFont typeface="+mj-lt"/>
              <a:buAutoNum type="arabicParenR"/>
            </a:pPr>
            <a:r>
              <a:rPr lang="en-US" dirty="0"/>
              <a:t>Consumer Offsets: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Registers the </a:t>
            </a:r>
            <a:r>
              <a:rPr lang="en-US" b="1" dirty="0"/>
              <a:t>position of consumption </a:t>
            </a:r>
            <a:r>
              <a:rPr lang="en-US" dirty="0"/>
              <a:t>for a particular consumer group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Helps understand where we were in case of </a:t>
            </a:r>
            <a:r>
              <a:rPr lang="en-US" b="1" dirty="0"/>
              <a:t>restarts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Helps </a:t>
            </a:r>
            <a:r>
              <a:rPr lang="en-US" b="1" dirty="0"/>
              <a:t>in replays!! – Major advantage</a:t>
            </a:r>
          </a:p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8CD22-6BE7-5B4F-8FDB-588B965CCF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042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With traditional queue systems: </a:t>
            </a:r>
            <a:r>
              <a:rPr lang="en-US" b="1" dirty="0"/>
              <a:t>Expensive &amp; time consuming</a:t>
            </a:r>
            <a:r>
              <a:rPr lang="en-US" dirty="0"/>
              <a:t> to install new queues &amp; topics</a:t>
            </a:r>
          </a:p>
          <a:p>
            <a:pPr marL="228600" indent="-228600">
              <a:buAutoNum type="arabicParenR"/>
            </a:pPr>
            <a:r>
              <a:rPr lang="en-US" dirty="0"/>
              <a:t>Here everything is persisted – unlike EMS. </a:t>
            </a:r>
          </a:p>
          <a:p>
            <a:pPr marL="228600" indent="-228600">
              <a:buAutoNum type="arabicParenR"/>
            </a:pPr>
            <a:r>
              <a:rPr lang="en-US" dirty="0"/>
              <a:t>Open Source!</a:t>
            </a:r>
          </a:p>
          <a:p>
            <a:pPr marL="228600" indent="-228600">
              <a:buAutoNum type="arabicParenR"/>
            </a:pPr>
            <a:r>
              <a:rPr lang="en-US" dirty="0"/>
              <a:t>ACK </a:t>
            </a:r>
          </a:p>
          <a:p>
            <a:pPr marL="228600" indent="-228600">
              <a:buAutoNum type="arabicParenR"/>
            </a:pPr>
            <a:r>
              <a:rPr lang="en-US" dirty="0"/>
              <a:t>Replays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8CD22-6BE7-5B4F-8FDB-588B965CCF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345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Have you heard of </a:t>
            </a:r>
            <a:r>
              <a:rPr lang="en-US" b="1" dirty="0"/>
              <a:t>ETL</a:t>
            </a:r>
            <a:r>
              <a:rPr lang="en-US" dirty="0"/>
              <a:t>?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Those </a:t>
            </a:r>
            <a:r>
              <a:rPr lang="en-US" b="1" dirty="0"/>
              <a:t>overnight batches </a:t>
            </a:r>
            <a:r>
              <a:rPr lang="en-US" dirty="0"/>
              <a:t>which run to source data from various DBs into a “</a:t>
            </a:r>
            <a:r>
              <a:rPr lang="en-US" b="1" dirty="0"/>
              <a:t>Data Lake</a:t>
            </a:r>
            <a:r>
              <a:rPr lang="en-US" dirty="0"/>
              <a:t>”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Assume you wanted to build a analytics report of who read what – You need to </a:t>
            </a:r>
            <a:r>
              <a:rPr lang="en-US" b="1" dirty="0"/>
              <a:t>source</a:t>
            </a:r>
            <a:r>
              <a:rPr lang="en-US" dirty="0"/>
              <a:t> (1) </a:t>
            </a:r>
            <a:r>
              <a:rPr lang="en-US" b="1" dirty="0"/>
              <a:t>Analytics</a:t>
            </a:r>
            <a:r>
              <a:rPr lang="en-US" dirty="0"/>
              <a:t> captured (2) User Data/</a:t>
            </a:r>
            <a:r>
              <a:rPr lang="en-US" b="1" dirty="0"/>
              <a:t>CRM</a:t>
            </a:r>
            <a:r>
              <a:rPr lang="en-US" dirty="0"/>
              <a:t> (3) </a:t>
            </a:r>
            <a:r>
              <a:rPr lang="en-US" b="1" dirty="0"/>
              <a:t>Blog Data </a:t>
            </a:r>
            <a:r>
              <a:rPr lang="en-US" dirty="0"/>
              <a:t>into Data Lake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Problems: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What is article is deleted?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What if user unsubscribes or closes his account?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8CD22-6BE7-5B4F-8FDB-588B965CCF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306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11414-2ECC-E849-BCC6-3D65B26E2C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5258B2-2860-8149-89F1-756A683DA3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15438-2DD3-F343-9FB4-8139ECDF7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1B23-FC73-C94A-8A9B-C28A4E39BF13}" type="datetimeFigureOut">
              <a:rPr lang="en-US" smtClean="0"/>
              <a:t>7/26/18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75B67-B7F1-8B4D-AA7D-966D0A542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4C2C6-0A6F-3C4A-9137-16E098DAE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1EA41-7CAD-EB42-8208-A105FD82A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626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6CAA7-9D13-774E-8E01-451A725C7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B0473E-62E9-E047-AA1B-8454F50BEB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AE900-CC4F-9F47-A17A-6CFF77E61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1B23-FC73-C94A-8A9B-C28A4E39BF13}" type="datetimeFigureOut">
              <a:rPr lang="en-US" smtClean="0"/>
              <a:t>7/26/18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605B3-6D86-5248-BC30-D8A3B77D9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6A450-FCFE-1E4C-8CD4-A1FF44B48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1EA41-7CAD-EB42-8208-A105FD82A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168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8480B3-12E1-744D-8C51-F854EB7098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6E69E4-04FF-974F-91D7-41049B3A2E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084C0-0DB1-534A-B5F5-A21C8E688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1B23-FC73-C94A-8A9B-C28A4E39BF13}" type="datetimeFigureOut">
              <a:rPr lang="en-US" smtClean="0"/>
              <a:t>7/26/18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AE79D-F531-CB44-894A-A6A74329E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44B46-A50B-D945-8CFD-CE837E3BB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1EA41-7CAD-EB42-8208-A105FD82A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000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99933-A4AC-CB47-9E77-34F6C9D96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ECBBA-E30B-F243-AC2F-B2EF3A94B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474E8-69DF-D843-9785-39D7C0801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1B23-FC73-C94A-8A9B-C28A4E39BF13}" type="datetimeFigureOut">
              <a:rPr lang="en-US" smtClean="0"/>
              <a:t>7/26/18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4B44D-7C19-7746-8300-B70B5C0FB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C609B-C623-4941-A16B-7D703F27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1EA41-7CAD-EB42-8208-A105FD82A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72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A168B-421E-9E48-8399-A5D04E74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FB893-0D1B-584C-B697-8B75CA478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C2BFB-10C5-FC41-8B05-A96256859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1B23-FC73-C94A-8A9B-C28A4E39BF13}" type="datetimeFigureOut">
              <a:rPr lang="en-US" smtClean="0"/>
              <a:t>7/26/18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5FB9F-53D8-3147-97DF-57B893D6F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D039A-AE05-ED41-80E0-38B3D7E6D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1EA41-7CAD-EB42-8208-A105FD82A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419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57A1E-F0B9-9641-B243-EAC7C9202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029FF-1087-4944-AABA-2FFFDD9A2C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2B264-7D85-5542-9985-278E569628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19E6DF-36B6-634D-81DD-8429D6831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1B23-FC73-C94A-8A9B-C28A4E39BF13}" type="datetimeFigureOut">
              <a:rPr lang="en-US" smtClean="0"/>
              <a:t>7/26/18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AB4A71-51C9-1B42-BC62-F323DD000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7AF91-43CA-4F4C-9305-EE66DE7E4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1EA41-7CAD-EB42-8208-A105FD82A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94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6D6C6-B010-B14E-8F8C-7E51D6B8B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1746A7-D11F-8941-8123-EC3C91192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17B7AC-E31E-F341-B967-DFA662092C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1B8880-8DB0-CF40-94B5-9CEEEEDDFF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ACCB-1A10-C947-990F-6B7803EF15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C8451E-6D34-1241-B27F-DC57FB6F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1B23-FC73-C94A-8A9B-C28A4E39BF13}" type="datetimeFigureOut">
              <a:rPr lang="en-US" smtClean="0"/>
              <a:t>7/26/18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3CB392-F520-9E43-8FFD-4B0DFBCBD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AFADF5-0003-B54C-B7DA-2387163DC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1EA41-7CAD-EB42-8208-A105FD82A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35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FBEC0-2339-DC42-B1EB-5A473EBB6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B8F32D-E919-3844-A812-944F23292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1B23-FC73-C94A-8A9B-C28A4E39BF13}" type="datetimeFigureOut">
              <a:rPr lang="en-US" smtClean="0"/>
              <a:t>7/26/18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92B4F4-4918-2B43-90E6-B7AD23A35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528201-2723-8C4C-A0E7-394A6B009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1EA41-7CAD-EB42-8208-A105FD82A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81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6086B9-2F7D-F146-B7AD-A986C2E78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1B23-FC73-C94A-8A9B-C28A4E39BF13}" type="datetimeFigureOut">
              <a:rPr lang="en-US" smtClean="0"/>
              <a:t>7/26/18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4E35B5-4487-8344-BB13-B62EB4F8D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D7DF59-CAFE-4B46-8837-C1A2A5346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1EA41-7CAD-EB42-8208-A105FD82A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38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20A70-573B-E149-B2F8-6B3616328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B5EDE-5B33-AE44-9056-928DBBC26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E7F860-D058-3641-9FA7-578B2BAD49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3A45AC-6487-7840-B8F4-2AE894152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1B23-FC73-C94A-8A9B-C28A4E39BF13}" type="datetimeFigureOut">
              <a:rPr lang="en-US" smtClean="0"/>
              <a:t>7/26/18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70C8E4-91A5-8848-977D-CB6FF7F44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4AAA-2249-0046-97BC-A6588C229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1EA41-7CAD-EB42-8208-A105FD82A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94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C3FBE-724E-D446-BDCE-F6380DA06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DA39AD-041D-6C4F-9F1D-5413BC527A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18A4F3-7437-5940-A972-C51EDC833D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515046-9ADB-E744-8121-0256468D3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1B23-FC73-C94A-8A9B-C28A4E39BF13}" type="datetimeFigureOut">
              <a:rPr lang="en-US" smtClean="0"/>
              <a:t>7/26/18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A8884E-9ABA-EC47-8C99-FDD3DAE92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FA3C14-6F71-D248-B13A-AAD2AF280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1EA41-7CAD-EB42-8208-A105FD82A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25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2ED37C-54B6-8F42-B8AD-17A648D8A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05EB0-F6F5-904E-80F2-C9535EECC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469F4-0889-7947-8716-F0AB3C304B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81B23-FC73-C94A-8A9B-C28A4E39BF13}" type="datetimeFigureOut">
              <a:rPr lang="en-US" smtClean="0"/>
              <a:t>7/26/18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19CA2-1485-0942-9153-2D6A9DAF55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9A017-480E-584E-9938-08924C08A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1EA41-7CAD-EB42-8208-A105FD82A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0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purnimakamath/" TargetMode="External"/><Relationship Id="rId2" Type="http://schemas.openxmlformats.org/officeDocument/2006/relationships/hyperlink" Target="http://twitter.com/purnimakamath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kamath2/web-analytics" TargetMode="External"/><Relationship Id="rId3" Type="http://schemas.openxmlformats.org/officeDocument/2006/relationships/hyperlink" Target="https://engineers.sg/v/2793" TargetMode="External"/><Relationship Id="rId7" Type="http://schemas.openxmlformats.org/officeDocument/2006/relationships/hyperlink" Target="https://github.com/pkamath2/web-analytics-captur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s://www.youtube.com/watch?v=KIiq8lIgUVk" TargetMode="External"/><Relationship Id="rId9" Type="http://schemas.openxmlformats.org/officeDocument/2006/relationships/hyperlink" Target="https://beta.observablehq.com/@pkamath2/web-analytics-using-apache-kafka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hael-noll.com/blog/2018/04/05/of-stream-and-tables-in-kafka-and-stream-processing-part1/" TargetMode="External"/><Relationship Id="rId2" Type="http://schemas.openxmlformats.org/officeDocument/2006/relationships/hyperlink" Target="https://engineering.linkedin.com/blog/2016/04/kafka-ecosystem-at-linkedin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derosiaux.com/2017/08/07/looking-at-kafka-s-consumers-offsets/" TargetMode="External"/><Relationship Id="rId5" Type="http://schemas.openxmlformats.org/officeDocument/2006/relationships/hyperlink" Target="https://www.confluent.io/blog/introducing-kafka-streams-stream-processing-made-simple/" TargetMode="External"/><Relationship Id="rId4" Type="http://schemas.openxmlformats.org/officeDocument/2006/relationships/hyperlink" Target="https://open.nytimes.com/publishing-with-apache-kafka-at-the-new-york-times-7f0e3b7d2077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purnimakamath/" TargetMode="External"/><Relationship Id="rId2" Type="http://schemas.openxmlformats.org/officeDocument/2006/relationships/hyperlink" Target="http://twitter.com/purnimakamath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5406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Web Analytics using Kafka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C8083DA-1C7A-3142-9C08-B223BD2716D3}"/>
              </a:ext>
            </a:extLst>
          </p:cNvPr>
          <p:cNvSpPr txBox="1"/>
          <p:nvPr/>
        </p:nvSpPr>
        <p:spPr>
          <a:xfrm>
            <a:off x="7034337" y="3243743"/>
            <a:ext cx="5776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erican Typewriter" panose="02090604020004020304" pitchFamily="18" charset="77"/>
              </a:rPr>
              <a:t>Director, Women Who Code Singapore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B82CFB-AA81-AC41-BA7F-3C4FD6FB48BB}"/>
              </a:ext>
            </a:extLst>
          </p:cNvPr>
          <p:cNvSpPr txBox="1"/>
          <p:nvPr/>
        </p:nvSpPr>
        <p:spPr>
          <a:xfrm>
            <a:off x="510639" y="1983179"/>
            <a:ext cx="35984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merican Typewriter" panose="02090604020004020304" pitchFamily="18" charset="77"/>
              </a:rPr>
              <a:t>Purnima Kamath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0E2A34-01AF-CF43-847E-7C1A899D1B41}"/>
              </a:ext>
            </a:extLst>
          </p:cNvPr>
          <p:cNvSpPr txBox="1"/>
          <p:nvPr/>
        </p:nvSpPr>
        <p:spPr>
          <a:xfrm>
            <a:off x="510639" y="3001157"/>
            <a:ext cx="4244181" cy="1016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American Typewriter" panose="02090604020004020304" pitchFamily="18" charset="77"/>
                <a:hlinkClick r:id="rId2"/>
              </a:rPr>
              <a:t>@</a:t>
            </a:r>
            <a:r>
              <a:rPr lang="en-US" dirty="0" err="1">
                <a:latin typeface="American Typewriter" panose="02090604020004020304" pitchFamily="18" charset="77"/>
                <a:hlinkClick r:id="rId2"/>
              </a:rPr>
              <a:t>purnimakamath</a:t>
            </a:r>
            <a:endParaRPr lang="en-US" dirty="0">
              <a:latin typeface="American Typewriter" panose="02090604020004020304" pitchFamily="18" charset="77"/>
            </a:endParaRPr>
          </a:p>
          <a:p>
            <a:pPr>
              <a:lnSpc>
                <a:spcPct val="200000"/>
              </a:lnSpc>
            </a:pPr>
            <a:r>
              <a:rPr lang="en-US" sz="1400" dirty="0">
                <a:latin typeface="American Typewriter" panose="02090604020004020304" pitchFamily="18" charset="77"/>
                <a:hlinkClick r:id="rId3"/>
              </a:rPr>
              <a:t>https://www.linkedin.com/in/purnimakamath/</a:t>
            </a:r>
            <a:r>
              <a:rPr lang="en-US" sz="1400" dirty="0">
                <a:latin typeface="American Typewriter" panose="02090604020004020304" pitchFamily="18" charset="77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F31407-15DC-C44F-ADCC-890FED3E0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478" y="2870263"/>
            <a:ext cx="1853665" cy="11470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1A0558-0AF6-5544-AD37-05B2B419C4D1}"/>
              </a:ext>
            </a:extLst>
          </p:cNvPr>
          <p:cNvSpPr txBox="1"/>
          <p:nvPr/>
        </p:nvSpPr>
        <p:spPr>
          <a:xfrm>
            <a:off x="7034337" y="4052259"/>
            <a:ext cx="366626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merican Typewriter" panose="02090604020004020304" pitchFamily="18" charset="77"/>
              </a:rPr>
              <a:t>Evangelist YOW! Conference</a:t>
            </a: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B4C53B7-BA01-1B46-94B7-12BB712FA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0260" y="3902747"/>
            <a:ext cx="8001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891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34740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The 2</a:t>
            </a:r>
            <a:r>
              <a:rPr lang="en-US" sz="3200" b="1" baseline="30000" dirty="0">
                <a:latin typeface="American Typewriter Semibold" panose="02090604020004020304" pitchFamily="18" charset="77"/>
              </a:rPr>
              <a:t>nd</a:t>
            </a:r>
            <a:r>
              <a:rPr lang="en-US" sz="3200" b="1" dirty="0">
                <a:latin typeface="American Typewriter Semibold" panose="02090604020004020304" pitchFamily="18" charset="77"/>
              </a:rPr>
              <a:t> Problem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519E4E96-9CB1-1741-BF62-FA3732A05D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62" t="-1" r="79520" b="-4124"/>
          <a:stretch/>
        </p:blipFill>
        <p:spPr>
          <a:xfrm>
            <a:off x="577769" y="2125525"/>
            <a:ext cx="258324" cy="30989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899470D-15C1-2F46-85C6-8EA7127375F9}"/>
              </a:ext>
            </a:extLst>
          </p:cNvPr>
          <p:cNvSpPr/>
          <p:nvPr/>
        </p:nvSpPr>
        <p:spPr>
          <a:xfrm>
            <a:off x="715032" y="2590053"/>
            <a:ext cx="1436544" cy="1490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American Typewriter" panose="02090604020004020304" pitchFamily="18" charset="77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180F5BD-7639-8E46-B23B-182CEFEBC101}"/>
              </a:ext>
            </a:extLst>
          </p:cNvPr>
          <p:cNvSpPr/>
          <p:nvPr/>
        </p:nvSpPr>
        <p:spPr>
          <a:xfrm>
            <a:off x="715033" y="2833121"/>
            <a:ext cx="1436543" cy="1388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latin typeface="American Typewriter" panose="02090604020004020304" pitchFamily="18" charset="77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CF0C381-9F08-914B-9D06-8E54F0364596}"/>
              </a:ext>
            </a:extLst>
          </p:cNvPr>
          <p:cNvSpPr/>
          <p:nvPr/>
        </p:nvSpPr>
        <p:spPr>
          <a:xfrm>
            <a:off x="715033" y="3381246"/>
            <a:ext cx="1436543" cy="1170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latin typeface="American Typewriter" panose="02090604020004020304" pitchFamily="18" charset="77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CB64F69-62C3-0443-8223-4D67F6BB485B}"/>
              </a:ext>
            </a:extLst>
          </p:cNvPr>
          <p:cNvSpPr/>
          <p:nvPr/>
        </p:nvSpPr>
        <p:spPr>
          <a:xfrm>
            <a:off x="715033" y="3624314"/>
            <a:ext cx="1436543" cy="1232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latin typeface="American Typewriter" panose="02090604020004020304" pitchFamily="18" charset="77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70C938-3E3B-A54E-B191-35F8E762F876}"/>
              </a:ext>
            </a:extLst>
          </p:cNvPr>
          <p:cNvSpPr/>
          <p:nvPr/>
        </p:nvSpPr>
        <p:spPr>
          <a:xfrm>
            <a:off x="731849" y="4188081"/>
            <a:ext cx="1419726" cy="1381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latin typeface="American Typewriter" panose="02090604020004020304" pitchFamily="18" charset="77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20BC486-7F26-4A4D-9566-FA4D9478BA5E}"/>
              </a:ext>
            </a:extLst>
          </p:cNvPr>
          <p:cNvSpPr/>
          <p:nvPr/>
        </p:nvSpPr>
        <p:spPr>
          <a:xfrm>
            <a:off x="731849" y="4431150"/>
            <a:ext cx="1415643" cy="1316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latin typeface="American Typewriter" panose="02090604020004020304" pitchFamily="18" charset="77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31D36EE-2643-4847-A77A-71A70E6E51E4}"/>
              </a:ext>
            </a:extLst>
          </p:cNvPr>
          <p:cNvGrpSpPr/>
          <p:nvPr/>
        </p:nvGrpSpPr>
        <p:grpSpPr>
          <a:xfrm>
            <a:off x="423394" y="1977496"/>
            <a:ext cx="2000976" cy="2915138"/>
            <a:chOff x="4642339" y="1291228"/>
            <a:chExt cx="2895600" cy="5156465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801CB43-EADC-C945-B344-42049F25E945}"/>
                </a:ext>
              </a:extLst>
            </p:cNvPr>
            <p:cNvSpPr/>
            <p:nvPr/>
          </p:nvSpPr>
          <p:spPr>
            <a:xfrm>
              <a:off x="4642339" y="1430215"/>
              <a:ext cx="2895600" cy="5017478"/>
            </a:xfrm>
            <a:prstGeom prst="rect">
              <a:avLst/>
            </a:prstGeom>
            <a:noFill/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American Typewriter" panose="02090604020004020304" pitchFamily="18" charset="77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F82CD24-74AC-524B-B4BE-350E306B5F17}"/>
                </a:ext>
              </a:extLst>
            </p:cNvPr>
            <p:cNvSpPr/>
            <p:nvPr/>
          </p:nvSpPr>
          <p:spPr>
            <a:xfrm>
              <a:off x="6258030" y="1291228"/>
              <a:ext cx="914400" cy="2543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" panose="02090604020004020304" pitchFamily="18" charset="77"/>
                </a:rPr>
                <a:t>Cluster</a:t>
              </a: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855B8D3B-78E2-C04F-8276-C3FAF6039101}"/>
              </a:ext>
            </a:extLst>
          </p:cNvPr>
          <p:cNvSpPr/>
          <p:nvPr/>
        </p:nvSpPr>
        <p:spPr>
          <a:xfrm>
            <a:off x="609718" y="2496425"/>
            <a:ext cx="1644527" cy="572294"/>
          </a:xfrm>
          <a:prstGeom prst="rect">
            <a:avLst/>
          </a:prstGeom>
          <a:noFill/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latin typeface="American Typewriter" panose="02090604020004020304" pitchFamily="18" charset="77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3D547E9-C2CF-044A-A6AF-B44BF7B00917}"/>
              </a:ext>
            </a:extLst>
          </p:cNvPr>
          <p:cNvGrpSpPr/>
          <p:nvPr/>
        </p:nvGrpSpPr>
        <p:grpSpPr>
          <a:xfrm>
            <a:off x="609718" y="3230447"/>
            <a:ext cx="1644527" cy="633573"/>
            <a:chOff x="4911968" y="3507519"/>
            <a:chExt cx="2379785" cy="1120701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96371E1-0258-9D41-8135-A9E74C606BB7}"/>
                </a:ext>
              </a:extLst>
            </p:cNvPr>
            <p:cNvSpPr/>
            <p:nvPr/>
          </p:nvSpPr>
          <p:spPr>
            <a:xfrm>
              <a:off x="4911968" y="3615913"/>
              <a:ext cx="2379785" cy="1012307"/>
            </a:xfrm>
            <a:prstGeom prst="rect">
              <a:avLst/>
            </a:prstGeom>
            <a:noFill/>
            <a:ln w="254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American Typewriter" panose="02090604020004020304" pitchFamily="18" charset="77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39420F3D-1724-6145-9BF4-3FCCE2D0F0D8}"/>
                </a:ext>
              </a:extLst>
            </p:cNvPr>
            <p:cNvSpPr/>
            <p:nvPr/>
          </p:nvSpPr>
          <p:spPr>
            <a:xfrm>
              <a:off x="6207324" y="3507519"/>
              <a:ext cx="935857" cy="1638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" panose="02090604020004020304" pitchFamily="18" charset="77"/>
                </a:rPr>
                <a:t>Broker-2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9C74754-D12E-EA43-A21A-FD12C25B30E3}"/>
              </a:ext>
            </a:extLst>
          </p:cNvPr>
          <p:cNvGrpSpPr/>
          <p:nvPr/>
        </p:nvGrpSpPr>
        <p:grpSpPr>
          <a:xfrm>
            <a:off x="609718" y="4029577"/>
            <a:ext cx="1644527" cy="629741"/>
            <a:chOff x="4911968" y="4921067"/>
            <a:chExt cx="2379785" cy="1113923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51E20C2-8326-AE4B-8CE8-A417F34BC48E}"/>
                </a:ext>
              </a:extLst>
            </p:cNvPr>
            <p:cNvSpPr/>
            <p:nvPr/>
          </p:nvSpPr>
          <p:spPr>
            <a:xfrm>
              <a:off x="4911968" y="5022683"/>
              <a:ext cx="2379785" cy="1012307"/>
            </a:xfrm>
            <a:prstGeom prst="rect">
              <a:avLst/>
            </a:prstGeom>
            <a:noFill/>
            <a:ln w="254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American Typewriter" panose="02090604020004020304" pitchFamily="18" charset="77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37D8208-7670-2542-AF51-A46FC6B90D7A}"/>
                </a:ext>
              </a:extLst>
            </p:cNvPr>
            <p:cNvSpPr/>
            <p:nvPr/>
          </p:nvSpPr>
          <p:spPr>
            <a:xfrm>
              <a:off x="6222873" y="4921067"/>
              <a:ext cx="914400" cy="187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" panose="02090604020004020304" pitchFamily="18" charset="77"/>
                </a:rPr>
                <a:t>Broker-3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7095ACD6-5046-B34D-BD89-C3B1F6664DA1}"/>
              </a:ext>
            </a:extLst>
          </p:cNvPr>
          <p:cNvSpPr txBox="1"/>
          <p:nvPr/>
        </p:nvSpPr>
        <p:spPr>
          <a:xfrm>
            <a:off x="739951" y="2579746"/>
            <a:ext cx="3880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American Typewriter" panose="02090604020004020304" pitchFamily="18" charset="77"/>
              </a:rPr>
              <a:t>T1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52B055-4B69-C149-A187-1F72F6DFE2D1}"/>
              </a:ext>
            </a:extLst>
          </p:cNvPr>
          <p:cNvSpPr txBox="1"/>
          <p:nvPr/>
        </p:nvSpPr>
        <p:spPr>
          <a:xfrm>
            <a:off x="739951" y="2826494"/>
            <a:ext cx="3880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American Typewriter" panose="02090604020004020304" pitchFamily="18" charset="77"/>
              </a:rPr>
              <a:t>T2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CD706BF-BC5F-794A-B2AE-0475EB173BEE}"/>
              </a:ext>
            </a:extLst>
          </p:cNvPr>
          <p:cNvSpPr txBox="1"/>
          <p:nvPr/>
        </p:nvSpPr>
        <p:spPr>
          <a:xfrm>
            <a:off x="739951" y="3345368"/>
            <a:ext cx="3880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American Typewriter" panose="02090604020004020304" pitchFamily="18" charset="77"/>
              </a:rPr>
              <a:t>T2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96CB5DA-2B66-A049-A7E8-14296F475E3A}"/>
              </a:ext>
            </a:extLst>
          </p:cNvPr>
          <p:cNvSpPr txBox="1"/>
          <p:nvPr/>
        </p:nvSpPr>
        <p:spPr>
          <a:xfrm>
            <a:off x="731848" y="3603103"/>
            <a:ext cx="39575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American Typewriter" panose="02090604020004020304" pitchFamily="18" charset="77"/>
              </a:rPr>
              <a:t>T1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81EA62D-3809-F546-97C3-FEECC5EA8A73}"/>
              </a:ext>
            </a:extLst>
          </p:cNvPr>
          <p:cNvSpPr txBox="1"/>
          <p:nvPr/>
        </p:nvSpPr>
        <p:spPr>
          <a:xfrm>
            <a:off x="715032" y="4160318"/>
            <a:ext cx="3876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American Typewriter" panose="02090604020004020304" pitchFamily="18" charset="77"/>
              </a:rPr>
              <a:t>T1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FDFF72B-B473-314B-BECE-E7771AB5DB48}"/>
              </a:ext>
            </a:extLst>
          </p:cNvPr>
          <p:cNvSpPr txBox="1"/>
          <p:nvPr/>
        </p:nvSpPr>
        <p:spPr>
          <a:xfrm>
            <a:off x="739951" y="4410565"/>
            <a:ext cx="3880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American Typewriter" panose="02090604020004020304" pitchFamily="18" charset="77"/>
              </a:rPr>
              <a:t>T2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D9A6100-DB24-BE4B-BA59-B0E7A40265DC}"/>
              </a:ext>
            </a:extLst>
          </p:cNvPr>
          <p:cNvSpPr txBox="1"/>
          <p:nvPr/>
        </p:nvSpPr>
        <p:spPr>
          <a:xfrm>
            <a:off x="1378691" y="2572794"/>
            <a:ext cx="80393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latin typeface="American Typewriter" panose="02090604020004020304" pitchFamily="18" charset="77"/>
              </a:rPr>
              <a:t>(Primary)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F1C1AC8-2943-7E45-8407-3912E0A08FF9}"/>
              </a:ext>
            </a:extLst>
          </p:cNvPr>
          <p:cNvSpPr txBox="1"/>
          <p:nvPr/>
        </p:nvSpPr>
        <p:spPr>
          <a:xfrm>
            <a:off x="1378691" y="2826993"/>
            <a:ext cx="78771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latin typeface="American Typewriter" panose="02090604020004020304" pitchFamily="18" charset="77"/>
              </a:rPr>
              <a:t>(Replica)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757B7E5-FBC5-C048-B182-47AC0FD7A20A}"/>
              </a:ext>
            </a:extLst>
          </p:cNvPr>
          <p:cNvSpPr txBox="1"/>
          <p:nvPr/>
        </p:nvSpPr>
        <p:spPr>
          <a:xfrm>
            <a:off x="1378691" y="3351235"/>
            <a:ext cx="81074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latin typeface="American Typewriter" panose="02090604020004020304" pitchFamily="18" charset="77"/>
              </a:rPr>
              <a:t>(Primary)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87AEB97-4500-FC4D-A3FF-A6964B72C9B7}"/>
              </a:ext>
            </a:extLst>
          </p:cNvPr>
          <p:cNvSpPr txBox="1"/>
          <p:nvPr/>
        </p:nvSpPr>
        <p:spPr>
          <a:xfrm>
            <a:off x="1378691" y="3605495"/>
            <a:ext cx="78771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latin typeface="American Typewriter" panose="02090604020004020304" pitchFamily="18" charset="77"/>
              </a:rPr>
              <a:t>(Replica)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16C0857-8182-C343-99C7-63FC47EB83D2}"/>
              </a:ext>
            </a:extLst>
          </p:cNvPr>
          <p:cNvSpPr txBox="1"/>
          <p:nvPr/>
        </p:nvSpPr>
        <p:spPr>
          <a:xfrm>
            <a:off x="1378691" y="4177270"/>
            <a:ext cx="8107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latin typeface="American Typewriter" panose="02090604020004020304" pitchFamily="18" charset="77"/>
              </a:rPr>
              <a:t>(Replica)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C3460D0-D3C6-0D4B-947D-48C567E0C99B}"/>
              </a:ext>
            </a:extLst>
          </p:cNvPr>
          <p:cNvSpPr txBox="1"/>
          <p:nvPr/>
        </p:nvSpPr>
        <p:spPr>
          <a:xfrm>
            <a:off x="1378691" y="4406232"/>
            <a:ext cx="8107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latin typeface="American Typewriter" panose="02090604020004020304" pitchFamily="18" charset="77"/>
              </a:rPr>
              <a:t>(Replica)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957ABD0-D4D9-0E45-A6D7-3B0D9DE9DECE}"/>
              </a:ext>
            </a:extLst>
          </p:cNvPr>
          <p:cNvSpPr/>
          <p:nvPr/>
        </p:nvSpPr>
        <p:spPr>
          <a:xfrm>
            <a:off x="3540877" y="1444814"/>
            <a:ext cx="4535550" cy="3872863"/>
          </a:xfrm>
          <a:prstGeom prst="rect">
            <a:avLst/>
          </a:pr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latin typeface="American Typewriter" panose="02090604020004020304" pitchFamily="18" charset="77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C9B0B1C-76A4-584E-8AE8-1BF478DBC4BB}"/>
              </a:ext>
            </a:extLst>
          </p:cNvPr>
          <p:cNvSpPr/>
          <p:nvPr/>
        </p:nvSpPr>
        <p:spPr>
          <a:xfrm>
            <a:off x="1503901" y="2432842"/>
            <a:ext cx="646715" cy="9265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merican Typewriter" panose="02090604020004020304" pitchFamily="18" charset="77"/>
              </a:rPr>
              <a:t>Broker-1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3BFB647B-F711-9148-AC3E-2C7B3E5B440E}"/>
              </a:ext>
            </a:extLst>
          </p:cNvPr>
          <p:cNvSpPr/>
          <p:nvPr/>
        </p:nvSpPr>
        <p:spPr>
          <a:xfrm>
            <a:off x="3978260" y="2553483"/>
            <a:ext cx="1021278" cy="746075"/>
          </a:xfrm>
          <a:prstGeom prst="can">
            <a:avLst/>
          </a:prstGeom>
          <a:noFill/>
          <a:ln w="349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an 100">
            <a:extLst>
              <a:ext uri="{FF2B5EF4-FFF2-40B4-BE49-F238E27FC236}">
                <a16:creationId xmlns:a16="http://schemas.microsoft.com/office/drawing/2014/main" id="{4E81D7FF-A68F-AA4A-943D-A019C946413F}"/>
              </a:ext>
            </a:extLst>
          </p:cNvPr>
          <p:cNvSpPr/>
          <p:nvPr/>
        </p:nvSpPr>
        <p:spPr>
          <a:xfrm>
            <a:off x="6553201" y="2525907"/>
            <a:ext cx="1021278" cy="746075"/>
          </a:xfrm>
          <a:prstGeom prst="can">
            <a:avLst/>
          </a:prstGeom>
          <a:noFill/>
          <a:ln w="349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an 101">
            <a:extLst>
              <a:ext uri="{FF2B5EF4-FFF2-40B4-BE49-F238E27FC236}">
                <a16:creationId xmlns:a16="http://schemas.microsoft.com/office/drawing/2014/main" id="{6C015AD7-DA00-5A4F-BD3D-34CAE9F7DB23}"/>
              </a:ext>
            </a:extLst>
          </p:cNvPr>
          <p:cNvSpPr/>
          <p:nvPr/>
        </p:nvSpPr>
        <p:spPr>
          <a:xfrm>
            <a:off x="5298013" y="4123951"/>
            <a:ext cx="1021278" cy="746075"/>
          </a:xfrm>
          <a:prstGeom prst="can">
            <a:avLst/>
          </a:prstGeom>
          <a:noFill/>
          <a:ln w="349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9D9F6B49-3F31-2B48-9571-28C6778F9E4B}"/>
              </a:ext>
            </a:extLst>
          </p:cNvPr>
          <p:cNvSpPr/>
          <p:nvPr/>
        </p:nvSpPr>
        <p:spPr>
          <a:xfrm>
            <a:off x="5605512" y="3288884"/>
            <a:ext cx="406279" cy="324756"/>
          </a:xfrm>
          <a:prstGeom prst="star5">
            <a:avLst>
              <a:gd name="adj" fmla="val 22405"/>
              <a:gd name="hf" fmla="val 105146"/>
              <a:gd name="vf" fmla="val 11055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BE7F4D-397D-104C-8613-4B43AE54794C}"/>
              </a:ext>
            </a:extLst>
          </p:cNvPr>
          <p:cNvSpPr txBox="1"/>
          <p:nvPr/>
        </p:nvSpPr>
        <p:spPr>
          <a:xfrm>
            <a:off x="4999538" y="1625824"/>
            <a:ext cx="1647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merican Typewriter" panose="02090604020004020304" pitchFamily="18" charset="77"/>
              </a:rPr>
              <a:t>”Data Lake”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2B0F51E1-4BE6-2B4D-A60B-99965D34E9B4}"/>
              </a:ext>
            </a:extLst>
          </p:cNvPr>
          <p:cNvSpPr/>
          <p:nvPr/>
        </p:nvSpPr>
        <p:spPr>
          <a:xfrm rot="20313331">
            <a:off x="2404458" y="3053051"/>
            <a:ext cx="1802692" cy="450645"/>
          </a:xfrm>
          <a:prstGeom prst="arc">
            <a:avLst>
              <a:gd name="adj1" fmla="val 11146780"/>
              <a:gd name="adj2" fmla="val 21041285"/>
            </a:avLst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F68795-1FC3-ED40-989A-BA35192F5085}"/>
              </a:ext>
            </a:extLst>
          </p:cNvPr>
          <p:cNvCxnSpPr>
            <a:cxnSpLocks/>
          </p:cNvCxnSpPr>
          <p:nvPr/>
        </p:nvCxnSpPr>
        <p:spPr>
          <a:xfrm>
            <a:off x="5179110" y="3230447"/>
            <a:ext cx="343693" cy="150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8F3358F-47B0-ED40-8E21-3601D98A8A8C}"/>
              </a:ext>
            </a:extLst>
          </p:cNvPr>
          <p:cNvCxnSpPr>
            <a:cxnSpLocks/>
          </p:cNvCxnSpPr>
          <p:nvPr/>
        </p:nvCxnSpPr>
        <p:spPr>
          <a:xfrm flipH="1">
            <a:off x="6094500" y="3230447"/>
            <a:ext cx="224791" cy="150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E930E2DF-EC17-5E46-8781-B624AB1BAA5D}"/>
              </a:ext>
            </a:extLst>
          </p:cNvPr>
          <p:cNvCxnSpPr>
            <a:cxnSpLocks/>
          </p:cNvCxnSpPr>
          <p:nvPr/>
        </p:nvCxnSpPr>
        <p:spPr>
          <a:xfrm flipV="1">
            <a:off x="5808650" y="3747581"/>
            <a:ext cx="1" cy="281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BD314DDA-F27F-3545-8006-0782D92D100C}"/>
              </a:ext>
            </a:extLst>
          </p:cNvPr>
          <p:cNvSpPr txBox="1"/>
          <p:nvPr/>
        </p:nvSpPr>
        <p:spPr>
          <a:xfrm>
            <a:off x="3847137" y="3355489"/>
            <a:ext cx="1269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</a:rPr>
              <a:t>Analytics Data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5C124A1-2894-B84A-95C3-17A1C435D2E2}"/>
              </a:ext>
            </a:extLst>
          </p:cNvPr>
          <p:cNvSpPr txBox="1"/>
          <p:nvPr/>
        </p:nvSpPr>
        <p:spPr>
          <a:xfrm>
            <a:off x="6588312" y="3355488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</a:rPr>
              <a:t>Users Data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7A1C6D7-6832-934E-A654-59D393DF8885}"/>
              </a:ext>
            </a:extLst>
          </p:cNvPr>
          <p:cNvSpPr txBox="1"/>
          <p:nvPr/>
        </p:nvSpPr>
        <p:spPr>
          <a:xfrm>
            <a:off x="5091198" y="4905658"/>
            <a:ext cx="1462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</a:rPr>
              <a:t>Article/Blog Data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E2A4505-9C7E-C346-9635-DD91FD04EB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517514"/>
              </p:ext>
            </p:extLst>
          </p:nvPr>
        </p:nvGraphicFramePr>
        <p:xfrm>
          <a:off x="8372932" y="2755459"/>
          <a:ext cx="3606798" cy="1251572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202266">
                  <a:extLst>
                    <a:ext uri="{9D8B030D-6E8A-4147-A177-3AD203B41FA5}">
                      <a16:colId xmlns:a16="http://schemas.microsoft.com/office/drawing/2014/main" val="3636664363"/>
                    </a:ext>
                  </a:extLst>
                </a:gridCol>
                <a:gridCol w="1202266">
                  <a:extLst>
                    <a:ext uri="{9D8B030D-6E8A-4147-A177-3AD203B41FA5}">
                      <a16:colId xmlns:a16="http://schemas.microsoft.com/office/drawing/2014/main" val="3257697314"/>
                    </a:ext>
                  </a:extLst>
                </a:gridCol>
                <a:gridCol w="1202266">
                  <a:extLst>
                    <a:ext uri="{9D8B030D-6E8A-4147-A177-3AD203B41FA5}">
                      <a16:colId xmlns:a16="http://schemas.microsoft.com/office/drawing/2014/main" val="1885057857"/>
                    </a:ext>
                  </a:extLst>
                </a:gridCol>
              </a:tblGrid>
              <a:tr h="312893">
                <a:tc>
                  <a:txBody>
                    <a:bodyPr/>
                    <a:lstStyle/>
                    <a:p>
                      <a:r>
                        <a:rPr lang="en-US" sz="1400" dirty="0"/>
                        <a:t>Reader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Article Read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Read 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1069770"/>
                  </a:ext>
                </a:extLst>
              </a:tr>
              <a:tr h="312893">
                <a:tc>
                  <a:txBody>
                    <a:bodyPr/>
                    <a:lstStyle/>
                    <a:p>
                      <a:r>
                        <a:rPr lang="en-US" sz="1400" dirty="0"/>
                        <a:t>Purnima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XyZ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28</a:t>
                      </a:r>
                      <a:r>
                        <a:rPr lang="en-US" sz="1400" baseline="30000" dirty="0"/>
                        <a:t>th</a:t>
                      </a:r>
                      <a:r>
                        <a:rPr lang="en-US" sz="1400" dirty="0"/>
                        <a:t> July 5pm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9452011"/>
                  </a:ext>
                </a:extLst>
              </a:tr>
              <a:tr h="312893">
                <a:tc>
                  <a:txBody>
                    <a:bodyPr/>
                    <a:lstStyle/>
                    <a:p>
                      <a:r>
                        <a:rPr lang="en-US" sz="1400" dirty="0"/>
                        <a:t>Marianne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  <a:r>
                        <a:rPr lang="en-US" sz="1400" baseline="30000" dirty="0"/>
                        <a:t>st</a:t>
                      </a:r>
                      <a:r>
                        <a:rPr lang="en-US" sz="1400" dirty="0"/>
                        <a:t> Aug 1pm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6347784"/>
                  </a:ext>
                </a:extLst>
              </a:tr>
              <a:tr h="31289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AbC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  <a:r>
                        <a:rPr lang="en-US" sz="1400" baseline="30000" dirty="0"/>
                        <a:t>th</a:t>
                      </a:r>
                      <a:r>
                        <a:rPr lang="en-US" sz="1400" dirty="0"/>
                        <a:t> July 2pm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7577814"/>
                  </a:ext>
                </a:extLst>
              </a:tr>
            </a:tbl>
          </a:graphicData>
        </a:graphic>
      </p:graphicFrame>
      <p:sp>
        <p:nvSpPr>
          <p:cNvPr id="109" name="Multiply 108">
            <a:extLst>
              <a:ext uri="{FF2B5EF4-FFF2-40B4-BE49-F238E27FC236}">
                <a16:creationId xmlns:a16="http://schemas.microsoft.com/office/drawing/2014/main" id="{89D77144-BC8B-8E42-A45C-6C771F9A4FF5}"/>
              </a:ext>
            </a:extLst>
          </p:cNvPr>
          <p:cNvSpPr/>
          <p:nvPr/>
        </p:nvSpPr>
        <p:spPr>
          <a:xfrm>
            <a:off x="9873744" y="3394674"/>
            <a:ext cx="582619" cy="29069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Multiply 109">
            <a:extLst>
              <a:ext uri="{FF2B5EF4-FFF2-40B4-BE49-F238E27FC236}">
                <a16:creationId xmlns:a16="http://schemas.microsoft.com/office/drawing/2014/main" id="{858F2AD1-0463-EF4E-ADED-C431E5694E1A}"/>
              </a:ext>
            </a:extLst>
          </p:cNvPr>
          <p:cNvSpPr/>
          <p:nvPr/>
        </p:nvSpPr>
        <p:spPr>
          <a:xfrm>
            <a:off x="8530888" y="3687955"/>
            <a:ext cx="593015" cy="32020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c 110">
            <a:extLst>
              <a:ext uri="{FF2B5EF4-FFF2-40B4-BE49-F238E27FC236}">
                <a16:creationId xmlns:a16="http://schemas.microsoft.com/office/drawing/2014/main" id="{639E6018-C818-2145-82A4-F58A99C49B3B}"/>
              </a:ext>
            </a:extLst>
          </p:cNvPr>
          <p:cNvSpPr/>
          <p:nvPr/>
        </p:nvSpPr>
        <p:spPr>
          <a:xfrm rot="11420353">
            <a:off x="6054342" y="3546790"/>
            <a:ext cx="2848832" cy="735480"/>
          </a:xfrm>
          <a:prstGeom prst="arc">
            <a:avLst>
              <a:gd name="adj1" fmla="val 10695971"/>
              <a:gd name="adj2" fmla="val 21500520"/>
            </a:avLst>
          </a:prstGeom>
          <a:ln w="22225">
            <a:solidFill>
              <a:schemeClr val="tx1">
                <a:lumMod val="50000"/>
                <a:lumOff val="50000"/>
              </a:schemeClr>
            </a:solidFill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48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5248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What are Kafka Streams?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804F24E-8FC1-3F4A-B0A4-69A3E3EB445B}"/>
              </a:ext>
            </a:extLst>
          </p:cNvPr>
          <p:cNvSpPr txBox="1"/>
          <p:nvPr/>
        </p:nvSpPr>
        <p:spPr>
          <a:xfrm>
            <a:off x="558140" y="1258784"/>
            <a:ext cx="11148819" cy="4249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Kafka achieves ETL (Extract Transform Load) using Streams.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Kafka Streams: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dirty="0">
                <a:latin typeface="American Typewriter" panose="02090604020004020304" pitchFamily="18" charset="77"/>
              </a:rPr>
              <a:t>A stream is an ordered, replay-able, and fault-tolerant sequence of immutable data records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dirty="0">
                <a:latin typeface="American Typewriter" panose="02090604020004020304" pitchFamily="18" charset="77"/>
              </a:rPr>
              <a:t>They represent an unbounded, continuously updating data set.</a:t>
            </a:r>
            <a:endParaRPr lang="en-US" dirty="0">
              <a:latin typeface="American Typewriter" panose="02090604020004020304" pitchFamily="18" charset="7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Client Side libraries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Real time (instead of normal ETL, happens over mid night)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Kafka Tables: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A table is an abstraction of a stream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Each record is an “update” to the streams data set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Client Side Libraries.</a:t>
            </a:r>
          </a:p>
        </p:txBody>
      </p:sp>
    </p:spTree>
    <p:extLst>
      <p:ext uri="{BB962C8B-B14F-4D97-AF65-F5344CB8AC3E}">
        <p14:creationId xmlns:p14="http://schemas.microsoft.com/office/powerpoint/2010/main" val="546660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5248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What are Kafka Streams?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8A3CD020-0A5B-9848-A4AD-662E3EFF5F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62" t="-1" r="79520" b="-4124"/>
          <a:stretch/>
        </p:blipFill>
        <p:spPr>
          <a:xfrm>
            <a:off x="1019237" y="1720648"/>
            <a:ext cx="293770" cy="463423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F7594531-A81F-4F47-8DD2-A8291610E7FC}"/>
              </a:ext>
            </a:extLst>
          </p:cNvPr>
          <p:cNvSpPr/>
          <p:nvPr/>
        </p:nvSpPr>
        <p:spPr>
          <a:xfrm>
            <a:off x="1175334" y="2415302"/>
            <a:ext cx="1633657" cy="2229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latin typeface="American Typewriter" panose="02090604020004020304" pitchFamily="18" charset="77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335CF4B-F5F1-1645-9E1B-DB7382A125D4}"/>
              </a:ext>
            </a:extLst>
          </p:cNvPr>
          <p:cNvSpPr/>
          <p:nvPr/>
        </p:nvSpPr>
        <p:spPr>
          <a:xfrm>
            <a:off x="1175335" y="2778785"/>
            <a:ext cx="1633656" cy="2076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latin typeface="American Typewriter" panose="02090604020004020304" pitchFamily="18" charset="77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2C5D822-137A-C94B-B269-FF8AA583DA16}"/>
              </a:ext>
            </a:extLst>
          </p:cNvPr>
          <p:cNvSpPr/>
          <p:nvPr/>
        </p:nvSpPr>
        <p:spPr>
          <a:xfrm>
            <a:off x="1175335" y="3598451"/>
            <a:ext cx="1633656" cy="1750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latin typeface="American Typewriter" panose="02090604020004020304" pitchFamily="18" charset="77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307DBC6-B06F-D947-AE8B-C423233054D8}"/>
              </a:ext>
            </a:extLst>
          </p:cNvPr>
          <p:cNvSpPr/>
          <p:nvPr/>
        </p:nvSpPr>
        <p:spPr>
          <a:xfrm>
            <a:off x="1194458" y="4804993"/>
            <a:ext cx="1614532" cy="2065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latin typeface="American Typewriter" panose="02090604020004020304" pitchFamily="18" charset="77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68F799E-90AF-CE40-82FB-ABC5857C6137}"/>
              </a:ext>
            </a:extLst>
          </p:cNvPr>
          <p:cNvSpPr/>
          <p:nvPr/>
        </p:nvSpPr>
        <p:spPr>
          <a:xfrm>
            <a:off x="1194458" y="5168477"/>
            <a:ext cx="1609889" cy="1969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latin typeface="American Typewriter" panose="02090604020004020304" pitchFamily="18" charset="77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CCEF7B4-46EC-1F47-8066-1E1FAC5C4A60}"/>
              </a:ext>
            </a:extLst>
          </p:cNvPr>
          <p:cNvGrpSpPr/>
          <p:nvPr/>
        </p:nvGrpSpPr>
        <p:grpSpPr>
          <a:xfrm>
            <a:off x="843679" y="1499285"/>
            <a:ext cx="2275538" cy="4359295"/>
            <a:chOff x="4642339" y="1291228"/>
            <a:chExt cx="2895600" cy="5156465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750070D-6099-7743-B171-E575711AB9F1}"/>
                </a:ext>
              </a:extLst>
            </p:cNvPr>
            <p:cNvSpPr/>
            <p:nvPr/>
          </p:nvSpPr>
          <p:spPr>
            <a:xfrm>
              <a:off x="4642339" y="1430215"/>
              <a:ext cx="2895600" cy="5017478"/>
            </a:xfrm>
            <a:prstGeom prst="rect">
              <a:avLst/>
            </a:prstGeom>
            <a:noFill/>
            <a:ln w="381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American Typewriter" panose="02090604020004020304" pitchFamily="18" charset="77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B7115032-D8FB-C248-B90D-FC31D0EB55C4}"/>
                </a:ext>
              </a:extLst>
            </p:cNvPr>
            <p:cNvSpPr/>
            <p:nvPr/>
          </p:nvSpPr>
          <p:spPr>
            <a:xfrm>
              <a:off x="6258030" y="1291228"/>
              <a:ext cx="914400" cy="2543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" panose="02090604020004020304" pitchFamily="18" charset="77"/>
                </a:rPr>
                <a:t>Cluster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958433E-D075-C946-A4E0-F6CF520C87AC}"/>
              </a:ext>
            </a:extLst>
          </p:cNvPr>
          <p:cNvGrpSpPr/>
          <p:nvPr/>
        </p:nvGrpSpPr>
        <p:grpSpPr>
          <a:xfrm>
            <a:off x="1055569" y="2190905"/>
            <a:ext cx="1870179" cy="940197"/>
            <a:chOff x="4911968" y="2109322"/>
            <a:chExt cx="2379785" cy="1112128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66A8665-28CA-3841-B4B6-7805B9FBC476}"/>
                </a:ext>
              </a:extLst>
            </p:cNvPr>
            <p:cNvSpPr/>
            <p:nvPr/>
          </p:nvSpPr>
          <p:spPr>
            <a:xfrm>
              <a:off x="4911968" y="2209143"/>
              <a:ext cx="2379785" cy="1012307"/>
            </a:xfrm>
            <a:prstGeom prst="rect">
              <a:avLst/>
            </a:prstGeom>
            <a:noFill/>
            <a:ln w="381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American Typewriter" panose="02090604020004020304" pitchFamily="18" charset="77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A65037A9-5D25-544D-992F-D976B6E4FE62}"/>
                </a:ext>
              </a:extLst>
            </p:cNvPr>
            <p:cNvSpPr/>
            <p:nvPr/>
          </p:nvSpPr>
          <p:spPr>
            <a:xfrm>
              <a:off x="6228781" y="2109322"/>
              <a:ext cx="914400" cy="187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" panose="02090604020004020304" pitchFamily="18" charset="77"/>
                </a:rPr>
                <a:t>Broker-1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F7722F8-9022-994C-ACE6-0353F3330C87}"/>
              </a:ext>
            </a:extLst>
          </p:cNvPr>
          <p:cNvGrpSpPr/>
          <p:nvPr/>
        </p:nvGrpSpPr>
        <p:grpSpPr>
          <a:xfrm>
            <a:off x="1055569" y="3372946"/>
            <a:ext cx="1870179" cy="947445"/>
            <a:chOff x="4911968" y="3507519"/>
            <a:chExt cx="2379785" cy="1120701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7E7D0CA0-3546-E04E-9BC0-83D3E33DAA37}"/>
                </a:ext>
              </a:extLst>
            </p:cNvPr>
            <p:cNvSpPr/>
            <p:nvPr/>
          </p:nvSpPr>
          <p:spPr>
            <a:xfrm>
              <a:off x="4911968" y="3615913"/>
              <a:ext cx="2379785" cy="1012307"/>
            </a:xfrm>
            <a:prstGeom prst="rect">
              <a:avLst/>
            </a:prstGeom>
            <a:noFill/>
            <a:ln w="381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American Typewriter" panose="02090604020004020304" pitchFamily="18" charset="77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45BA4BB3-1B22-814E-87BF-CDAC3442F461}"/>
                </a:ext>
              </a:extLst>
            </p:cNvPr>
            <p:cNvSpPr/>
            <p:nvPr/>
          </p:nvSpPr>
          <p:spPr>
            <a:xfrm>
              <a:off x="6207324" y="3507519"/>
              <a:ext cx="935857" cy="1638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" panose="02090604020004020304" pitchFamily="18" charset="77"/>
                </a:rPr>
                <a:t>Broker-2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4BDA2D2-BCDE-0C44-98A8-9103622C362B}"/>
              </a:ext>
            </a:extLst>
          </p:cNvPr>
          <p:cNvGrpSpPr/>
          <p:nvPr/>
        </p:nvGrpSpPr>
        <p:grpSpPr>
          <a:xfrm>
            <a:off x="1055569" y="4567965"/>
            <a:ext cx="1870179" cy="941715"/>
            <a:chOff x="4911968" y="4921067"/>
            <a:chExt cx="2379785" cy="1113923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44BECE4-B537-5E41-B83F-71D607DAD7DB}"/>
                </a:ext>
              </a:extLst>
            </p:cNvPr>
            <p:cNvSpPr/>
            <p:nvPr/>
          </p:nvSpPr>
          <p:spPr>
            <a:xfrm>
              <a:off x="4911968" y="5022683"/>
              <a:ext cx="2379785" cy="1012307"/>
            </a:xfrm>
            <a:prstGeom prst="rect">
              <a:avLst/>
            </a:prstGeom>
            <a:noFill/>
            <a:ln w="381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American Typewriter" panose="02090604020004020304" pitchFamily="18" charset="77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A40018BF-24BA-B94E-9A07-5A060725649F}"/>
                </a:ext>
              </a:extLst>
            </p:cNvPr>
            <p:cNvSpPr/>
            <p:nvPr/>
          </p:nvSpPr>
          <p:spPr>
            <a:xfrm>
              <a:off x="6222873" y="4921067"/>
              <a:ext cx="914400" cy="187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" panose="02090604020004020304" pitchFamily="18" charset="77"/>
                </a:rPr>
                <a:t>Broker-3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32A32284-0628-A644-8769-000C4917357A}"/>
              </a:ext>
            </a:extLst>
          </p:cNvPr>
          <p:cNvSpPr txBox="1"/>
          <p:nvPr/>
        </p:nvSpPr>
        <p:spPr>
          <a:xfrm>
            <a:off x="1203673" y="2399889"/>
            <a:ext cx="441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American Typewriter" panose="02090604020004020304" pitchFamily="18" charset="77"/>
              </a:rPr>
              <a:t>T1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71886E8-FAFF-D748-9431-DB23E11A7274}"/>
              </a:ext>
            </a:extLst>
          </p:cNvPr>
          <p:cNvSpPr txBox="1"/>
          <p:nvPr/>
        </p:nvSpPr>
        <p:spPr>
          <a:xfrm>
            <a:off x="1203672" y="2780598"/>
            <a:ext cx="11640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American Typewriter" panose="02090604020004020304" pitchFamily="18" charset="77"/>
              </a:rPr>
              <a:t>Consumer Offsets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7EEB286-E344-B64E-A463-2FD2D6410032}"/>
              </a:ext>
            </a:extLst>
          </p:cNvPr>
          <p:cNvSpPr txBox="1"/>
          <p:nvPr/>
        </p:nvSpPr>
        <p:spPr>
          <a:xfrm>
            <a:off x="1203673" y="3591620"/>
            <a:ext cx="441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American Typewriter" panose="02090604020004020304" pitchFamily="18" charset="77"/>
              </a:rPr>
              <a:t>T1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1F9E235-BA71-6C47-8CDA-3AF6E186F5E2}"/>
              </a:ext>
            </a:extLst>
          </p:cNvPr>
          <p:cNvSpPr txBox="1"/>
          <p:nvPr/>
        </p:nvSpPr>
        <p:spPr>
          <a:xfrm>
            <a:off x="1203673" y="4810743"/>
            <a:ext cx="3298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American Typewriter" panose="02090604020004020304" pitchFamily="18" charset="77"/>
              </a:rPr>
              <a:t>T2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45BA28C-70ED-9C4D-88D0-902598D844E3}"/>
              </a:ext>
            </a:extLst>
          </p:cNvPr>
          <p:cNvSpPr txBox="1"/>
          <p:nvPr/>
        </p:nvSpPr>
        <p:spPr>
          <a:xfrm>
            <a:off x="1203673" y="5168477"/>
            <a:ext cx="1493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American Typewriter" panose="02090604020004020304" pitchFamily="18" charset="77"/>
              </a:rPr>
              <a:t>Consumer Offsets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B05DCE6-B52D-CB42-B4AD-24D7462EB649}"/>
              </a:ext>
            </a:extLst>
          </p:cNvPr>
          <p:cNvSpPr txBox="1"/>
          <p:nvPr/>
        </p:nvSpPr>
        <p:spPr>
          <a:xfrm>
            <a:off x="2028644" y="2389492"/>
            <a:ext cx="8156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1" dirty="0">
                <a:latin typeface="American Typewriter" panose="02090604020004020304" pitchFamily="18" charset="77"/>
              </a:rPr>
              <a:t>(Primary)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ABAF91E-2149-3143-BD52-8B7E1656010C}"/>
              </a:ext>
            </a:extLst>
          </p:cNvPr>
          <p:cNvSpPr txBox="1"/>
          <p:nvPr/>
        </p:nvSpPr>
        <p:spPr>
          <a:xfrm>
            <a:off x="2036393" y="3568966"/>
            <a:ext cx="8156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1" dirty="0">
                <a:latin typeface="American Typewriter" panose="02090604020004020304" pitchFamily="18" charset="77"/>
              </a:rPr>
              <a:t>(Replica)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412B4FB-E1FD-A247-9286-39527E717B18}"/>
              </a:ext>
            </a:extLst>
          </p:cNvPr>
          <p:cNvSpPr txBox="1"/>
          <p:nvPr/>
        </p:nvSpPr>
        <p:spPr>
          <a:xfrm>
            <a:off x="2099733" y="4788823"/>
            <a:ext cx="752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1" dirty="0">
                <a:latin typeface="American Typewriter" panose="02090604020004020304" pitchFamily="18" charset="77"/>
              </a:rPr>
              <a:t>(Primary)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07E74C1-281E-BD49-9FA5-6CE55B6206DC}"/>
              </a:ext>
            </a:extLst>
          </p:cNvPr>
          <p:cNvGrpSpPr/>
          <p:nvPr/>
        </p:nvGrpSpPr>
        <p:grpSpPr>
          <a:xfrm>
            <a:off x="4620386" y="1488040"/>
            <a:ext cx="2909640" cy="1888335"/>
            <a:chOff x="4911970" y="1582232"/>
            <a:chExt cx="4403752" cy="2510146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04839AA9-0F5F-474F-B2B5-449522849EC1}"/>
                </a:ext>
              </a:extLst>
            </p:cNvPr>
            <p:cNvSpPr/>
            <p:nvPr/>
          </p:nvSpPr>
          <p:spPr>
            <a:xfrm>
              <a:off x="4911970" y="1766154"/>
              <a:ext cx="4403752" cy="2326224"/>
            </a:xfrm>
            <a:prstGeom prst="rect">
              <a:avLst/>
            </a:prstGeom>
            <a:noFill/>
            <a:ln w="381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American Typewriter" panose="02090604020004020304" pitchFamily="18" charset="77"/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87F3235C-22B3-2447-9263-B2328408FCEA}"/>
                </a:ext>
              </a:extLst>
            </p:cNvPr>
            <p:cNvSpPr/>
            <p:nvPr/>
          </p:nvSpPr>
          <p:spPr>
            <a:xfrm>
              <a:off x="6767949" y="1582232"/>
              <a:ext cx="1424394" cy="3047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" panose="02090604020004020304" pitchFamily="18" charset="77"/>
                </a:rPr>
                <a:t>Consumer</a:t>
              </a:r>
            </a:p>
          </p:txBody>
        </p: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17657383-7F20-BB42-BF90-546E09E47DF8}"/>
              </a:ext>
            </a:extLst>
          </p:cNvPr>
          <p:cNvSpPr/>
          <p:nvPr/>
        </p:nvSpPr>
        <p:spPr>
          <a:xfrm>
            <a:off x="4817768" y="1783520"/>
            <a:ext cx="2048413" cy="14719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800" b="1" dirty="0">
              <a:solidFill>
                <a:schemeClr val="tx1">
                  <a:lumMod val="85000"/>
                  <a:lumOff val="15000"/>
                </a:schemeClr>
              </a:solidFill>
              <a:latin typeface="American Typewriter" panose="02090604020004020304" pitchFamily="18" charset="77"/>
            </a:endParaRPr>
          </a:p>
          <a:p>
            <a:pPr algn="ctr"/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merican Typewriter" panose="02090604020004020304" pitchFamily="18" charset="77"/>
              </a:rPr>
              <a:t>Consumer</a:t>
            </a:r>
          </a:p>
          <a:p>
            <a:pPr algn="ctr"/>
            <a:endParaRPr lang="en-US" sz="800" b="1" dirty="0">
              <a:solidFill>
                <a:schemeClr val="tx1">
                  <a:lumMod val="85000"/>
                  <a:lumOff val="15000"/>
                </a:schemeClr>
              </a:solidFill>
              <a:latin typeface="American Typewriter" panose="02090604020004020304" pitchFamily="18" charset="77"/>
            </a:endParaRP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5F39F9F-14A4-A54D-8E96-137DE10F7279}"/>
              </a:ext>
            </a:extLst>
          </p:cNvPr>
          <p:cNvCxnSpPr>
            <a:cxnSpLocks/>
            <a:stCxn id="59" idx="3"/>
            <a:endCxn id="85" idx="1"/>
          </p:cNvCxnSpPr>
          <p:nvPr/>
        </p:nvCxnSpPr>
        <p:spPr>
          <a:xfrm flipV="1">
            <a:off x="2808991" y="2519483"/>
            <a:ext cx="2008777" cy="727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AC8F6ED-1863-A546-B6EC-DB79A93FDF9F}"/>
              </a:ext>
            </a:extLst>
          </p:cNvPr>
          <p:cNvCxnSpPr>
            <a:cxnSpLocks/>
            <a:stCxn id="59" idx="3"/>
          </p:cNvCxnSpPr>
          <p:nvPr/>
        </p:nvCxnSpPr>
        <p:spPr>
          <a:xfrm>
            <a:off x="2808991" y="2526758"/>
            <a:ext cx="1998650" cy="40134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0BF2F8D-D2E9-0949-A1F4-99F48F5B2EA7}"/>
              </a:ext>
            </a:extLst>
          </p:cNvPr>
          <p:cNvCxnSpPr>
            <a:cxnSpLocks/>
            <a:stCxn id="60" idx="3"/>
            <a:endCxn id="85" idx="1"/>
          </p:cNvCxnSpPr>
          <p:nvPr/>
        </p:nvCxnSpPr>
        <p:spPr>
          <a:xfrm flipV="1">
            <a:off x="2808991" y="2519483"/>
            <a:ext cx="2008777" cy="36310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E6A1BF8-D16C-A442-9AC6-72DDFF5A61DE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808991" y="2882590"/>
            <a:ext cx="2007069" cy="2948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782E350-F802-C248-AB7F-20C228480B06}"/>
              </a:ext>
            </a:extLst>
          </p:cNvPr>
          <p:cNvSpPr/>
          <p:nvPr/>
        </p:nvSpPr>
        <p:spPr>
          <a:xfrm>
            <a:off x="1170691" y="3995741"/>
            <a:ext cx="1633656" cy="175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latin typeface="American Typewriter" panose="02090604020004020304" pitchFamily="18" charset="7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ACE15A9-699B-EB47-ABA3-03D0B3C66B68}"/>
              </a:ext>
            </a:extLst>
          </p:cNvPr>
          <p:cNvSpPr txBox="1"/>
          <p:nvPr/>
        </p:nvSpPr>
        <p:spPr>
          <a:xfrm>
            <a:off x="1199029" y="3988910"/>
            <a:ext cx="441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American Typewriter" panose="02090604020004020304" pitchFamily="18" charset="77"/>
              </a:rPr>
              <a:t>T2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C1E944E-DF61-D64B-BDF9-571E339B52FC}"/>
              </a:ext>
            </a:extLst>
          </p:cNvPr>
          <p:cNvSpPr txBox="1"/>
          <p:nvPr/>
        </p:nvSpPr>
        <p:spPr>
          <a:xfrm>
            <a:off x="2031749" y="3966256"/>
            <a:ext cx="8156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1" dirty="0">
                <a:latin typeface="American Typewriter" panose="02090604020004020304" pitchFamily="18" charset="77"/>
              </a:rPr>
              <a:t>(Replica)</a:t>
            </a:r>
          </a:p>
        </p:txBody>
      </p:sp>
      <p:sp>
        <p:nvSpPr>
          <p:cNvPr id="139" name="Can 138">
            <a:extLst>
              <a:ext uri="{FF2B5EF4-FFF2-40B4-BE49-F238E27FC236}">
                <a16:creationId xmlns:a16="http://schemas.microsoft.com/office/drawing/2014/main" id="{124EB8E4-1B76-154B-8DEF-483854724AEB}"/>
              </a:ext>
            </a:extLst>
          </p:cNvPr>
          <p:cNvSpPr/>
          <p:nvPr/>
        </p:nvSpPr>
        <p:spPr>
          <a:xfrm>
            <a:off x="6060551" y="4320391"/>
            <a:ext cx="1021278" cy="746075"/>
          </a:xfrm>
          <a:prstGeom prst="can">
            <a:avLst/>
          </a:prstGeom>
          <a:noFill/>
          <a:ln w="349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an 139">
            <a:extLst>
              <a:ext uri="{FF2B5EF4-FFF2-40B4-BE49-F238E27FC236}">
                <a16:creationId xmlns:a16="http://schemas.microsoft.com/office/drawing/2014/main" id="{DDF541F7-E499-1943-A7D3-2E00088ECD32}"/>
              </a:ext>
            </a:extLst>
          </p:cNvPr>
          <p:cNvSpPr/>
          <p:nvPr/>
        </p:nvSpPr>
        <p:spPr>
          <a:xfrm>
            <a:off x="4402983" y="4348014"/>
            <a:ext cx="1021278" cy="746075"/>
          </a:xfrm>
          <a:prstGeom prst="can">
            <a:avLst/>
          </a:prstGeom>
          <a:noFill/>
          <a:ln w="349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907A2F39-3156-DE40-9A7D-EEC907750442}"/>
              </a:ext>
            </a:extLst>
          </p:cNvPr>
          <p:cNvCxnSpPr>
            <a:cxnSpLocks/>
            <a:stCxn id="140" idx="1"/>
            <a:endCxn id="160" idx="2"/>
          </p:cNvCxnSpPr>
          <p:nvPr/>
        </p:nvCxnSpPr>
        <p:spPr>
          <a:xfrm flipV="1">
            <a:off x="4913622" y="2996042"/>
            <a:ext cx="722795" cy="135197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2F322E09-1C14-DB46-83D7-4B483332D68D}"/>
              </a:ext>
            </a:extLst>
          </p:cNvPr>
          <p:cNvCxnSpPr>
            <a:cxnSpLocks/>
            <a:stCxn id="139" idx="1"/>
            <a:endCxn id="160" idx="2"/>
          </p:cNvCxnSpPr>
          <p:nvPr/>
        </p:nvCxnSpPr>
        <p:spPr>
          <a:xfrm flipH="1" flipV="1">
            <a:off x="5636417" y="2996042"/>
            <a:ext cx="934773" cy="132434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01E56D04-460B-2B46-97DC-CE705CBE02E4}"/>
              </a:ext>
            </a:extLst>
          </p:cNvPr>
          <p:cNvSpPr txBox="1"/>
          <p:nvPr/>
        </p:nvSpPr>
        <p:spPr>
          <a:xfrm>
            <a:off x="6095662" y="5167028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</a:rPr>
              <a:t>Users Data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007A97F-FEC1-4749-9066-5E65C6472536}"/>
              </a:ext>
            </a:extLst>
          </p:cNvPr>
          <p:cNvSpPr txBox="1"/>
          <p:nvPr/>
        </p:nvSpPr>
        <p:spPr>
          <a:xfrm>
            <a:off x="4213277" y="5154139"/>
            <a:ext cx="1462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</a:rPr>
              <a:t>Article/Blog Data</a:t>
            </a: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BC4FE107-7807-C641-9986-1A8A467A2233}"/>
              </a:ext>
            </a:extLst>
          </p:cNvPr>
          <p:cNvGrpSpPr/>
          <p:nvPr/>
        </p:nvGrpSpPr>
        <p:grpSpPr>
          <a:xfrm>
            <a:off x="4955605" y="2342412"/>
            <a:ext cx="1361623" cy="653630"/>
            <a:chOff x="6988331" y="3591268"/>
            <a:chExt cx="2857871" cy="792513"/>
          </a:xfrm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37650A9C-189C-9E43-A27A-CFB193BBD528}"/>
                </a:ext>
              </a:extLst>
            </p:cNvPr>
            <p:cNvSpPr/>
            <p:nvPr/>
          </p:nvSpPr>
          <p:spPr>
            <a:xfrm>
              <a:off x="6988331" y="3591268"/>
              <a:ext cx="2857871" cy="792513"/>
            </a:xfrm>
            <a:prstGeom prst="rect">
              <a:avLst/>
            </a:prstGeom>
            <a:noFill/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merican Typewriter" panose="02090604020004020304" pitchFamily="18" charset="77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3F9A9DF8-14E0-0443-9005-682CBA66D0BE}"/>
                </a:ext>
              </a:extLst>
            </p:cNvPr>
            <p:cNvSpPr txBox="1"/>
            <p:nvPr/>
          </p:nvSpPr>
          <p:spPr>
            <a:xfrm>
              <a:off x="7337957" y="3814783"/>
              <a:ext cx="1268043" cy="378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American Typewriter" panose="02090604020004020304" pitchFamily="18" charset="77"/>
                </a:rPr>
                <a:t>KStreams</a:t>
              </a:r>
              <a:endParaRPr lang="en-US" sz="1400" dirty="0">
                <a:latin typeface="American Typewriter" panose="02090604020004020304" pitchFamily="18" charset="77"/>
              </a:endParaRPr>
            </a:p>
          </p:txBody>
        </p:sp>
      </p:grpSp>
      <p:sp>
        <p:nvSpPr>
          <p:cNvPr id="173" name="Rectangle 172">
            <a:extLst>
              <a:ext uri="{FF2B5EF4-FFF2-40B4-BE49-F238E27FC236}">
                <a16:creationId xmlns:a16="http://schemas.microsoft.com/office/drawing/2014/main" id="{7BA2DBA6-281B-264C-9CCB-A6819AACC9A5}"/>
              </a:ext>
            </a:extLst>
          </p:cNvPr>
          <p:cNvSpPr/>
          <p:nvPr/>
        </p:nvSpPr>
        <p:spPr>
          <a:xfrm>
            <a:off x="6601735" y="2107509"/>
            <a:ext cx="566712" cy="231712"/>
          </a:xfrm>
          <a:prstGeom prst="rect">
            <a:avLst/>
          </a:prstGeom>
          <a:solidFill>
            <a:schemeClr val="bg1"/>
          </a:solidFill>
          <a:ln w="38100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  <a:latin typeface="American Typewriter" panose="02090604020004020304" pitchFamily="18" charset="77"/>
              </a:rPr>
              <a:t>Micro services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19D574F8-D060-7D46-83F7-29437091D1FF}"/>
              </a:ext>
            </a:extLst>
          </p:cNvPr>
          <p:cNvSpPr/>
          <p:nvPr/>
        </p:nvSpPr>
        <p:spPr>
          <a:xfrm>
            <a:off x="6600269" y="2779430"/>
            <a:ext cx="568178" cy="216612"/>
          </a:xfrm>
          <a:prstGeom prst="rect">
            <a:avLst/>
          </a:prstGeom>
          <a:solidFill>
            <a:schemeClr val="bg1"/>
          </a:solidFill>
          <a:ln w="38100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  <a:latin typeface="American Typewriter" panose="02090604020004020304" pitchFamily="18" charset="77"/>
              </a:rPr>
              <a:t>Micro services</a:t>
            </a: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AA70E172-BB85-ED4D-9029-4214A7862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0838" y="1684024"/>
            <a:ext cx="2663492" cy="1626380"/>
          </a:xfrm>
          <a:prstGeom prst="rect">
            <a:avLst/>
          </a:prstGeom>
        </p:spPr>
      </p:pic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E22DCBA0-03AE-D44E-9871-4E845841ADBF}"/>
              </a:ext>
            </a:extLst>
          </p:cNvPr>
          <p:cNvCxnSpPr>
            <a:cxnSpLocks/>
            <a:stCxn id="127" idx="3"/>
            <a:endCxn id="181" idx="1"/>
          </p:cNvCxnSpPr>
          <p:nvPr/>
        </p:nvCxnSpPr>
        <p:spPr>
          <a:xfrm flipV="1">
            <a:off x="7530026" y="2497214"/>
            <a:ext cx="680812" cy="41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824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5248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What are Kafka Streams?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E6A7305-89FB-E440-A200-184CFEC8F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04" y="2264702"/>
            <a:ext cx="11072909" cy="26596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4413C0-A120-AE47-BDC1-CA040C89912F}"/>
              </a:ext>
            </a:extLst>
          </p:cNvPr>
          <p:cNvSpPr txBox="1"/>
          <p:nvPr/>
        </p:nvSpPr>
        <p:spPr>
          <a:xfrm>
            <a:off x="357440" y="1248486"/>
            <a:ext cx="5163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merican Typewriter Semibold" panose="02090604020004020304" pitchFamily="18" charset="77"/>
              </a:rPr>
              <a:t>A good explanation for stream </a:t>
            </a:r>
            <a:r>
              <a:rPr lang="en-US" sz="2000" b="1" dirty="0">
                <a:latin typeface="American Typewriter Semibold" panose="02090604020004020304" pitchFamily="18" charset="77"/>
              </a:rPr>
              <a:t>table</a:t>
            </a:r>
            <a:r>
              <a:rPr lang="en-US" b="1" dirty="0">
                <a:latin typeface="American Typewriter Semibold" panose="02090604020004020304" pitchFamily="18" charset="77"/>
              </a:rPr>
              <a:t> duality.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846C2B-9C24-4544-99A8-AB2A3700E8D7}"/>
              </a:ext>
            </a:extLst>
          </p:cNvPr>
          <p:cNvSpPr/>
          <p:nvPr/>
        </p:nvSpPr>
        <p:spPr>
          <a:xfrm>
            <a:off x="6037024" y="5311428"/>
            <a:ext cx="5547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merican Typewriter Semibold" panose="02090604020004020304" pitchFamily="18" charset="77"/>
              </a:rPr>
              <a:t>Source: Michael Noll’s blog (see references slide)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011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5144933" y="2788369"/>
            <a:ext cx="16546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Demo ?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50573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57BEFEF-C58C-6B45-A31D-49A3767E5486}"/>
              </a:ext>
            </a:extLst>
          </p:cNvPr>
          <p:cNvSpPr txBox="1"/>
          <p:nvPr/>
        </p:nvSpPr>
        <p:spPr>
          <a:xfrm>
            <a:off x="9542584" y="328737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merican Typewriter Semibold" panose="02090604020004020304" pitchFamily="18" charset="77"/>
              </a:rPr>
              <a:t>@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merican Typewriter Semibold" panose="02090604020004020304" pitchFamily="18" charset="77"/>
              </a:rPr>
              <a:t>purnimakamath</a:t>
            </a:r>
            <a:endParaRPr lang="en-US" b="1" dirty="0">
              <a:solidFill>
                <a:schemeClr val="bg1">
                  <a:lumMod val="75000"/>
                </a:schemeClr>
              </a:solidFill>
              <a:latin typeface="American Typewriter Semibold" panose="02090604020004020304" pitchFamily="18" charset="77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2C61B76-108A-B24F-B838-FE4EFFA08835}"/>
              </a:ext>
            </a:extLst>
          </p:cNvPr>
          <p:cNvGrpSpPr/>
          <p:nvPr/>
        </p:nvGrpSpPr>
        <p:grpSpPr>
          <a:xfrm>
            <a:off x="5866040" y="440517"/>
            <a:ext cx="5983200" cy="6417483"/>
            <a:chOff x="5760532" y="328737"/>
            <a:chExt cx="5983200" cy="641748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81404D8-F433-AC45-A287-DD6402168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81996" y="2074091"/>
              <a:ext cx="2506422" cy="233340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46F81C5-F3DF-BC42-BEDA-2773F5064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4018" y="4407495"/>
              <a:ext cx="2492297" cy="222149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2898FED-3929-BB45-9265-80991349C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51435" y="2007344"/>
              <a:ext cx="2492297" cy="230306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1C65FB5-71F4-2A48-BA6F-2E3DB2E1B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63158" y="4469024"/>
              <a:ext cx="2070178" cy="22771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E4737BA-EAC7-2D4D-AEB6-B824960B49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5283" b="50122"/>
            <a:stretch/>
          </p:blipFill>
          <p:spPr>
            <a:xfrm>
              <a:off x="5760532" y="328737"/>
              <a:ext cx="5946427" cy="1706137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A441800-31E5-AF43-BE03-A8D6DB9A3B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268" y="1943100"/>
            <a:ext cx="4889500" cy="49149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36131F-76D4-6C4F-B005-EC8551B72A9A}"/>
              </a:ext>
            </a:extLst>
          </p:cNvPr>
          <p:cNvSpPr txBox="1"/>
          <p:nvPr/>
        </p:nvSpPr>
        <p:spPr>
          <a:xfrm>
            <a:off x="2021708" y="405681"/>
            <a:ext cx="16546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Demo ?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21066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3181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Demo Topology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2E1AFC2A-F4DB-164F-97A0-9D08D6A3D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17" y="2275056"/>
            <a:ext cx="1001101" cy="733852"/>
          </a:xfrm>
          <a:prstGeom prst="rect">
            <a:avLst/>
          </a:prstGeom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6FD23C6A-4C4D-FC4D-B91B-00ECEEF22EFD}"/>
              </a:ext>
            </a:extLst>
          </p:cNvPr>
          <p:cNvGrpSpPr/>
          <p:nvPr/>
        </p:nvGrpSpPr>
        <p:grpSpPr>
          <a:xfrm>
            <a:off x="3888115" y="1185095"/>
            <a:ext cx="3001565" cy="5672905"/>
            <a:chOff x="4536374" y="1291228"/>
            <a:chExt cx="3001565" cy="5672905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53884F45-47AD-FA49-9ADB-6AB7669CD4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662" t="-1" r="79520" b="-4124"/>
            <a:stretch/>
          </p:blipFill>
          <p:spPr>
            <a:xfrm>
              <a:off x="4865736" y="1553071"/>
              <a:ext cx="373820" cy="548168"/>
            </a:xfrm>
            <a:prstGeom prst="rect">
              <a:avLst/>
            </a:prstGeom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2AB1DD8-3B81-6E49-8BBD-FE0F7C4F27BD}"/>
                </a:ext>
              </a:extLst>
            </p:cNvPr>
            <p:cNvSpPr/>
            <p:nvPr/>
          </p:nvSpPr>
          <p:spPr>
            <a:xfrm>
              <a:off x="5064368" y="2374754"/>
              <a:ext cx="2078813" cy="26367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F02336C-F6FC-3B4E-BEB6-0FA0CA444072}"/>
                </a:ext>
              </a:extLst>
            </p:cNvPr>
            <p:cNvSpPr/>
            <p:nvPr/>
          </p:nvSpPr>
          <p:spPr>
            <a:xfrm>
              <a:off x="5064369" y="2804706"/>
              <a:ext cx="2078812" cy="2455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DA5E44CE-9E8B-4D41-87CE-BE8C382C0931}"/>
                </a:ext>
              </a:extLst>
            </p:cNvPr>
            <p:cNvGrpSpPr/>
            <p:nvPr/>
          </p:nvGrpSpPr>
          <p:grpSpPr>
            <a:xfrm>
              <a:off x="4642339" y="1291228"/>
              <a:ext cx="2895600" cy="4539556"/>
              <a:chOff x="4642339" y="1291228"/>
              <a:chExt cx="2895600" cy="4539556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76434057-3C69-F44F-84EC-E5E6A77F273B}"/>
                  </a:ext>
                </a:extLst>
              </p:cNvPr>
              <p:cNvSpPr/>
              <p:nvPr/>
            </p:nvSpPr>
            <p:spPr>
              <a:xfrm>
                <a:off x="4642339" y="1430215"/>
                <a:ext cx="2895600" cy="4400569"/>
              </a:xfrm>
              <a:prstGeom prst="rect">
                <a:avLst/>
              </a:pr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269AED1B-DA99-9044-A243-3F80AF7E0824}"/>
                  </a:ext>
                </a:extLst>
              </p:cNvPr>
              <p:cNvSpPr/>
              <p:nvPr/>
            </p:nvSpPr>
            <p:spPr>
              <a:xfrm>
                <a:off x="6005705" y="1291228"/>
                <a:ext cx="1166725" cy="2338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merican Typewriter" panose="02090604020004020304" pitchFamily="18" charset="77"/>
                  </a:rPr>
                  <a:t>Cluster**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46228595-46EB-2A40-A51A-4028635EE818}"/>
                </a:ext>
              </a:extLst>
            </p:cNvPr>
            <p:cNvGrpSpPr/>
            <p:nvPr/>
          </p:nvGrpSpPr>
          <p:grpSpPr>
            <a:xfrm>
              <a:off x="4911968" y="2026840"/>
              <a:ext cx="2379785" cy="3566438"/>
              <a:chOff x="4911968" y="2026840"/>
              <a:chExt cx="2379785" cy="3566438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941D1E0-836E-F54C-B5BF-412E3D582014}"/>
                  </a:ext>
                </a:extLst>
              </p:cNvPr>
              <p:cNvSpPr/>
              <p:nvPr/>
            </p:nvSpPr>
            <p:spPr>
              <a:xfrm>
                <a:off x="4911968" y="2209143"/>
                <a:ext cx="2379785" cy="3384135"/>
              </a:xfrm>
              <a:prstGeom prst="rect">
                <a:avLst/>
              </a:pr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A3377CD6-4799-AE4F-8B11-FA6AE4C446D1}"/>
                  </a:ext>
                </a:extLst>
              </p:cNvPr>
              <p:cNvSpPr/>
              <p:nvPr/>
            </p:nvSpPr>
            <p:spPr>
              <a:xfrm>
                <a:off x="6005705" y="2026840"/>
                <a:ext cx="1137476" cy="2516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merican Typewriter" panose="02090604020004020304" pitchFamily="18" charset="77"/>
                  </a:rPr>
                  <a:t>Broker-1**</a:t>
                </a:r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83B5B6C-9AE4-854B-9D07-A68B81714412}"/>
                </a:ext>
              </a:extLst>
            </p:cNvPr>
            <p:cNvSpPr txBox="1"/>
            <p:nvPr/>
          </p:nvSpPr>
          <p:spPr>
            <a:xfrm>
              <a:off x="5100429" y="2393775"/>
              <a:ext cx="17041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merican Typewriter" panose="02090604020004020304" pitchFamily="18" charset="77"/>
                </a:rPr>
                <a:t>WEB_ANALYTICS_IN</a:t>
              </a:r>
              <a:endParaRPr lang="en-US" sz="1400" b="1" dirty="0">
                <a:latin typeface="American Typewriter" panose="02090604020004020304" pitchFamily="18" charset="77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745E401-4CD6-BE4A-9645-5B96F65C99DC}"/>
                </a:ext>
              </a:extLst>
            </p:cNvPr>
            <p:cNvSpPr txBox="1"/>
            <p:nvPr/>
          </p:nvSpPr>
          <p:spPr>
            <a:xfrm>
              <a:off x="5100428" y="2808164"/>
              <a:ext cx="18466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merican Typewriter" panose="02090604020004020304" pitchFamily="18" charset="77"/>
                </a:rPr>
                <a:t>WEB_ANALYTICS_OUT</a:t>
              </a:r>
              <a:endParaRPr lang="en-US" sz="1400" b="1" dirty="0">
                <a:latin typeface="American Typewriter" panose="02090604020004020304" pitchFamily="18" charset="77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72A2E4E-1C67-D049-BF48-EA956FB46EA6}"/>
                </a:ext>
              </a:extLst>
            </p:cNvPr>
            <p:cNvSpPr/>
            <p:nvPr/>
          </p:nvSpPr>
          <p:spPr>
            <a:xfrm>
              <a:off x="5100428" y="3756232"/>
              <a:ext cx="2078813" cy="26367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8503755-02D5-394A-9FAD-F5FC8933DB2E}"/>
                </a:ext>
              </a:extLst>
            </p:cNvPr>
            <p:cNvSpPr txBox="1"/>
            <p:nvPr/>
          </p:nvSpPr>
          <p:spPr>
            <a:xfrm>
              <a:off x="5136489" y="3775253"/>
              <a:ext cx="17041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merican Typewriter" panose="02090604020004020304" pitchFamily="18" charset="77"/>
                </a:rPr>
                <a:t>Device Change Log</a:t>
              </a:r>
              <a:endParaRPr lang="en-US" sz="1400" b="1" dirty="0">
                <a:latin typeface="American Typewriter" panose="02090604020004020304" pitchFamily="18" charset="77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873E3C1-1676-1F48-BFB9-36206E14B26F}"/>
                </a:ext>
              </a:extLst>
            </p:cNvPr>
            <p:cNvSpPr/>
            <p:nvPr/>
          </p:nvSpPr>
          <p:spPr>
            <a:xfrm>
              <a:off x="5099402" y="4230129"/>
              <a:ext cx="2078813" cy="26367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B1AB442-077B-654F-8D7D-157551239FB1}"/>
                </a:ext>
              </a:extLst>
            </p:cNvPr>
            <p:cNvSpPr txBox="1"/>
            <p:nvPr/>
          </p:nvSpPr>
          <p:spPr>
            <a:xfrm>
              <a:off x="5135463" y="4249150"/>
              <a:ext cx="20077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merican Typewriter" panose="02090604020004020304" pitchFamily="18" charset="77"/>
                </a:rPr>
                <a:t>Preferred Pet Change Log</a:t>
              </a:r>
              <a:endParaRPr lang="en-US" sz="1400" b="1" dirty="0">
                <a:latin typeface="American Typewriter" panose="02090604020004020304" pitchFamily="18" charset="77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9B8C6F2-4AA7-4843-97DA-95C19EE6A044}"/>
                </a:ext>
              </a:extLst>
            </p:cNvPr>
            <p:cNvSpPr/>
            <p:nvPr/>
          </p:nvSpPr>
          <p:spPr>
            <a:xfrm>
              <a:off x="5099402" y="4688207"/>
              <a:ext cx="2078813" cy="26367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489D6CB-F85A-C640-8B51-40BADB2EFAB4}"/>
                </a:ext>
              </a:extLst>
            </p:cNvPr>
            <p:cNvSpPr txBox="1"/>
            <p:nvPr/>
          </p:nvSpPr>
          <p:spPr>
            <a:xfrm>
              <a:off x="5135463" y="4707228"/>
              <a:ext cx="17041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merican Typewriter" panose="02090604020004020304" pitchFamily="18" charset="77"/>
                </a:rPr>
                <a:t>Gender Change Log</a:t>
              </a:r>
              <a:endParaRPr lang="en-US" sz="1400" b="1" dirty="0">
                <a:latin typeface="American Typewriter" panose="02090604020004020304" pitchFamily="18" charset="77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5ED9CAA-D2AC-804A-83DC-4536B22CA62E}"/>
                </a:ext>
              </a:extLst>
            </p:cNvPr>
            <p:cNvSpPr/>
            <p:nvPr/>
          </p:nvSpPr>
          <p:spPr>
            <a:xfrm>
              <a:off x="5099402" y="5154933"/>
              <a:ext cx="2078813" cy="26367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442A81F-43F7-674F-B68A-09822EDFD119}"/>
                </a:ext>
              </a:extLst>
            </p:cNvPr>
            <p:cNvSpPr txBox="1"/>
            <p:nvPr/>
          </p:nvSpPr>
          <p:spPr>
            <a:xfrm>
              <a:off x="5135463" y="5173954"/>
              <a:ext cx="17041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merican Typewriter" panose="02090604020004020304" pitchFamily="18" charset="77"/>
                </a:rPr>
                <a:t>Browser Change Log</a:t>
              </a:r>
              <a:endParaRPr lang="en-US" sz="1400" b="1" dirty="0">
                <a:latin typeface="American Typewriter" panose="02090604020004020304" pitchFamily="18" charset="77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CE00A22-B3C0-8C40-9E7F-7289C3654975}"/>
                </a:ext>
              </a:extLst>
            </p:cNvPr>
            <p:cNvSpPr txBox="1"/>
            <p:nvPr/>
          </p:nvSpPr>
          <p:spPr>
            <a:xfrm>
              <a:off x="4536374" y="5902304"/>
              <a:ext cx="1981633" cy="10618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American Typewriter" panose="02090604020004020304" pitchFamily="18" charset="77"/>
                </a:rPr>
                <a:t>**Simplified for brevity</a:t>
              </a:r>
              <a:endParaRPr lang="en-US" sz="1050" i="1" dirty="0">
                <a:latin typeface="American Typewriter" panose="02090604020004020304" pitchFamily="18" charset="77"/>
              </a:endParaRPr>
            </a:p>
            <a:p>
              <a:r>
                <a:rPr lang="en-US" sz="1050" i="1" dirty="0">
                  <a:latin typeface="American Typewriter" panose="02090604020004020304" pitchFamily="18" charset="77"/>
                </a:rPr>
                <a:t>Topics: 3</a:t>
              </a:r>
            </a:p>
            <a:p>
              <a:r>
                <a:rPr lang="en-US" sz="1050" i="1" dirty="0">
                  <a:latin typeface="American Typewriter" panose="02090604020004020304" pitchFamily="18" charset="77"/>
                </a:rPr>
                <a:t>Brokers: 5</a:t>
              </a:r>
            </a:p>
            <a:p>
              <a:r>
                <a:rPr lang="en-US" sz="1050" i="1" dirty="0">
                  <a:latin typeface="American Typewriter" panose="02090604020004020304" pitchFamily="18" charset="77"/>
                </a:rPr>
                <a:t>Partitions for each topic: 12</a:t>
              </a:r>
            </a:p>
            <a:p>
              <a:r>
                <a:rPr lang="en-US" sz="1050" i="1" dirty="0">
                  <a:latin typeface="American Typewriter" panose="02090604020004020304" pitchFamily="18" charset="77"/>
                </a:rPr>
                <a:t>Replication factor: 3</a:t>
              </a:r>
            </a:p>
            <a:p>
              <a:endParaRPr lang="en-US" sz="1050" i="1" dirty="0">
                <a:latin typeface="American Typewriter" panose="02090604020004020304" pitchFamily="18" charset="77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CCD948C-C154-A944-95B8-3E6B6CC4C58B}"/>
              </a:ext>
            </a:extLst>
          </p:cNvPr>
          <p:cNvGrpSpPr/>
          <p:nvPr/>
        </p:nvGrpSpPr>
        <p:grpSpPr>
          <a:xfrm>
            <a:off x="7432313" y="1324082"/>
            <a:ext cx="2351767" cy="4400569"/>
            <a:chOff x="7186728" y="2048405"/>
            <a:chExt cx="2351767" cy="4293632"/>
          </a:xfrm>
        </p:grpSpPr>
        <p:pic>
          <p:nvPicPr>
            <p:cNvPr id="109" name="Graphic 108">
              <a:extLst>
                <a:ext uri="{FF2B5EF4-FFF2-40B4-BE49-F238E27FC236}">
                  <a16:creationId xmlns:a16="http://schemas.microsoft.com/office/drawing/2014/main" id="{F95233A2-61A3-E34C-B490-7B8AA0112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800355" y="2140964"/>
              <a:ext cx="299341" cy="196289"/>
            </a:xfrm>
            <a:prstGeom prst="rect">
              <a:avLst/>
            </a:prstGeom>
          </p:spPr>
        </p:pic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9A70204C-BB86-A548-B251-37C496F7C4D4}"/>
                </a:ext>
              </a:extLst>
            </p:cNvPr>
            <p:cNvSpPr/>
            <p:nvPr/>
          </p:nvSpPr>
          <p:spPr>
            <a:xfrm>
              <a:off x="7186728" y="2048405"/>
              <a:ext cx="2351767" cy="4293632"/>
            </a:xfrm>
            <a:prstGeom prst="rect">
              <a:avLst/>
            </a:prstGeom>
            <a:noFill/>
            <a:ln w="254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411FC05F-CE27-484D-95F8-A4667AA19D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662" t="-1" r="79520" b="-4124"/>
            <a:stretch/>
          </p:blipFill>
          <p:spPr>
            <a:xfrm>
              <a:off x="9228124" y="2131199"/>
              <a:ext cx="207726" cy="304608"/>
            </a:xfrm>
            <a:prstGeom prst="rect">
              <a:avLst/>
            </a:prstGeom>
          </p:spPr>
        </p:pic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A87A859-FBF8-2B41-9F4E-F76AD1B1BD5E}"/>
                </a:ext>
              </a:extLst>
            </p:cNvPr>
            <p:cNvSpPr/>
            <p:nvPr/>
          </p:nvSpPr>
          <p:spPr>
            <a:xfrm>
              <a:off x="7869861" y="2808385"/>
              <a:ext cx="677859" cy="465641"/>
            </a:xfrm>
            <a:prstGeom prst="rect">
              <a:avLst/>
            </a:prstGeom>
            <a:noFill/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merican Typewriter" panose="02090604020004020304" pitchFamily="18" charset="77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2968997-9237-9D4B-8207-DD27DFBCEDBD}"/>
                </a:ext>
              </a:extLst>
            </p:cNvPr>
            <p:cNvSpPr txBox="1"/>
            <p:nvPr/>
          </p:nvSpPr>
          <p:spPr>
            <a:xfrm>
              <a:off x="7842246" y="2861740"/>
              <a:ext cx="677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merican Typewriter" panose="02090604020004020304" pitchFamily="18" charset="77"/>
                </a:rPr>
                <a:t>IN</a:t>
              </a:r>
            </a:p>
            <a:p>
              <a:r>
                <a:rPr lang="en-US" sz="800" dirty="0" err="1">
                  <a:latin typeface="American Typewriter" panose="02090604020004020304" pitchFamily="18" charset="77"/>
                </a:rPr>
                <a:t>KStreams</a:t>
              </a:r>
              <a:endParaRPr lang="en-US" sz="800" dirty="0">
                <a:latin typeface="American Typewriter" panose="02090604020004020304" pitchFamily="18" charset="77"/>
              </a:endParaRPr>
            </a:p>
          </p:txBody>
        </p: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EA80646-C56A-C646-ACB2-7E86457C837D}"/>
              </a:ext>
            </a:extLst>
          </p:cNvPr>
          <p:cNvSpPr/>
          <p:nvPr/>
        </p:nvSpPr>
        <p:spPr>
          <a:xfrm>
            <a:off x="2017947" y="2244205"/>
            <a:ext cx="1396291" cy="825531"/>
          </a:xfrm>
          <a:prstGeom prst="rect">
            <a:avLst/>
          </a:pr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Graphic 115">
            <a:extLst>
              <a:ext uri="{FF2B5EF4-FFF2-40B4-BE49-F238E27FC236}">
                <a16:creationId xmlns:a16="http://schemas.microsoft.com/office/drawing/2014/main" id="{A37914D0-10AC-364B-AADB-CC3E23DB6E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94855" y="2301811"/>
            <a:ext cx="309810" cy="203154"/>
          </a:xfrm>
          <a:prstGeom prst="rect">
            <a:avLst/>
          </a:prstGeom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D52626AF-4983-C540-B540-D4A0598EC592}"/>
              </a:ext>
            </a:extLst>
          </p:cNvPr>
          <p:cNvSpPr/>
          <p:nvPr/>
        </p:nvSpPr>
        <p:spPr>
          <a:xfrm>
            <a:off x="2123360" y="2548403"/>
            <a:ext cx="1048313" cy="360353"/>
          </a:xfrm>
          <a:prstGeom prst="rect">
            <a:avLst/>
          </a:prstGeom>
          <a:noFill/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b="1" dirty="0">
              <a:solidFill>
                <a:schemeClr val="tx1">
                  <a:lumMod val="85000"/>
                  <a:lumOff val="15000"/>
                </a:schemeClr>
              </a:solidFill>
              <a:latin typeface="American Typewriter" panose="02090604020004020304" pitchFamily="18" charset="7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BA6BC85-0F08-0541-8DF9-781334F9D55B}"/>
              </a:ext>
            </a:extLst>
          </p:cNvPr>
          <p:cNvSpPr txBox="1"/>
          <p:nvPr/>
        </p:nvSpPr>
        <p:spPr>
          <a:xfrm>
            <a:off x="2106958" y="2596228"/>
            <a:ext cx="10647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American Typewriter" panose="02090604020004020304" pitchFamily="18" charset="77"/>
              </a:rPr>
              <a:t>Microservice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73D3DEA6-E1A4-9747-A29C-DA872875B7C3}"/>
              </a:ext>
            </a:extLst>
          </p:cNvPr>
          <p:cNvSpPr/>
          <p:nvPr/>
        </p:nvSpPr>
        <p:spPr>
          <a:xfrm>
            <a:off x="8128466" y="2872611"/>
            <a:ext cx="677859" cy="465641"/>
          </a:xfrm>
          <a:prstGeom prst="rect">
            <a:avLst/>
          </a:prstGeom>
          <a:noFill/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b="1" dirty="0">
              <a:solidFill>
                <a:schemeClr val="tx1">
                  <a:lumMod val="85000"/>
                  <a:lumOff val="15000"/>
                </a:schemeClr>
              </a:solidFill>
              <a:latin typeface="American Typewriter" panose="02090604020004020304" pitchFamily="18" charset="7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9071505-7AB9-0346-95EE-356DC5FA4A85}"/>
              </a:ext>
            </a:extLst>
          </p:cNvPr>
          <p:cNvSpPr txBox="1"/>
          <p:nvPr/>
        </p:nvSpPr>
        <p:spPr>
          <a:xfrm>
            <a:off x="8104939" y="2935160"/>
            <a:ext cx="677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merican Typewriter" panose="02090604020004020304" pitchFamily="18" charset="77"/>
              </a:rPr>
              <a:t>OUT</a:t>
            </a:r>
          </a:p>
          <a:p>
            <a:r>
              <a:rPr lang="en-US" sz="800" dirty="0" err="1">
                <a:latin typeface="American Typewriter" panose="02090604020004020304" pitchFamily="18" charset="77"/>
              </a:rPr>
              <a:t>KStreams</a:t>
            </a:r>
            <a:endParaRPr lang="en-US" sz="800" dirty="0">
              <a:latin typeface="American Typewriter" panose="02090604020004020304" pitchFamily="18" charset="77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871B12C-50E6-A441-8C98-C6319246BAEE}"/>
              </a:ext>
            </a:extLst>
          </p:cNvPr>
          <p:cNvSpPr/>
          <p:nvPr/>
        </p:nvSpPr>
        <p:spPr>
          <a:xfrm>
            <a:off x="7606083" y="3702760"/>
            <a:ext cx="677859" cy="465641"/>
          </a:xfrm>
          <a:prstGeom prst="rect">
            <a:avLst/>
          </a:prstGeom>
          <a:noFill/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b="1" dirty="0">
              <a:solidFill>
                <a:schemeClr val="tx1">
                  <a:lumMod val="85000"/>
                  <a:lumOff val="15000"/>
                </a:schemeClr>
              </a:solidFill>
              <a:latin typeface="American Typewriter" panose="02090604020004020304" pitchFamily="18" charset="7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CE4F88A-0ADA-7841-A0E7-3BF713CDF203}"/>
              </a:ext>
            </a:extLst>
          </p:cNvPr>
          <p:cNvSpPr txBox="1"/>
          <p:nvPr/>
        </p:nvSpPr>
        <p:spPr>
          <a:xfrm>
            <a:off x="7571433" y="3706736"/>
            <a:ext cx="677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merican Typewriter" panose="02090604020004020304" pitchFamily="18" charset="77"/>
              </a:rPr>
              <a:t>Device</a:t>
            </a:r>
          </a:p>
          <a:p>
            <a:pPr algn="ctr"/>
            <a:r>
              <a:rPr lang="en-US" sz="800" dirty="0">
                <a:latin typeface="American Typewriter" panose="02090604020004020304" pitchFamily="18" charset="77"/>
              </a:rPr>
              <a:t>State Store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32BC42F1-38AF-E343-8142-83FC25E609AA}"/>
              </a:ext>
            </a:extLst>
          </p:cNvPr>
          <p:cNvSpPr/>
          <p:nvPr/>
        </p:nvSpPr>
        <p:spPr>
          <a:xfrm>
            <a:off x="7748901" y="4511897"/>
            <a:ext cx="677859" cy="465641"/>
          </a:xfrm>
          <a:prstGeom prst="rect">
            <a:avLst/>
          </a:prstGeom>
          <a:noFill/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b="1" dirty="0">
              <a:solidFill>
                <a:schemeClr val="tx1">
                  <a:lumMod val="85000"/>
                  <a:lumOff val="15000"/>
                </a:schemeClr>
              </a:solidFill>
              <a:latin typeface="American Typewriter" panose="02090604020004020304" pitchFamily="18" charset="7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21D9522-90B6-594A-8280-DEFAF3C855DF}"/>
              </a:ext>
            </a:extLst>
          </p:cNvPr>
          <p:cNvSpPr txBox="1"/>
          <p:nvPr/>
        </p:nvSpPr>
        <p:spPr>
          <a:xfrm>
            <a:off x="7730746" y="4502146"/>
            <a:ext cx="677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merican Typewriter" panose="02090604020004020304" pitchFamily="18" charset="77"/>
              </a:rPr>
              <a:t>Gender</a:t>
            </a:r>
          </a:p>
          <a:p>
            <a:pPr algn="ctr"/>
            <a:r>
              <a:rPr lang="en-US" sz="800" dirty="0">
                <a:latin typeface="American Typewriter" panose="02090604020004020304" pitchFamily="18" charset="77"/>
              </a:rPr>
              <a:t>State Store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E3EEDDA9-5CD6-7B43-A707-079224C0C413}"/>
              </a:ext>
            </a:extLst>
          </p:cNvPr>
          <p:cNvSpPr/>
          <p:nvPr/>
        </p:nvSpPr>
        <p:spPr>
          <a:xfrm>
            <a:off x="8736795" y="4505923"/>
            <a:ext cx="677859" cy="465641"/>
          </a:xfrm>
          <a:prstGeom prst="rect">
            <a:avLst/>
          </a:prstGeom>
          <a:noFill/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b="1" dirty="0">
              <a:solidFill>
                <a:schemeClr val="tx1">
                  <a:lumMod val="85000"/>
                  <a:lumOff val="15000"/>
                </a:schemeClr>
              </a:solidFill>
              <a:latin typeface="American Typewriter" panose="02090604020004020304" pitchFamily="18" charset="7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AA93EC0-87AB-AC45-916A-5AF25B06407A}"/>
              </a:ext>
            </a:extLst>
          </p:cNvPr>
          <p:cNvSpPr txBox="1"/>
          <p:nvPr/>
        </p:nvSpPr>
        <p:spPr>
          <a:xfrm>
            <a:off x="8707010" y="4509899"/>
            <a:ext cx="677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merican Typewriter" panose="02090604020004020304" pitchFamily="18" charset="77"/>
              </a:rPr>
              <a:t>Browser</a:t>
            </a:r>
          </a:p>
          <a:p>
            <a:pPr algn="ctr"/>
            <a:r>
              <a:rPr lang="en-US" sz="800" dirty="0">
                <a:latin typeface="American Typewriter" panose="02090604020004020304" pitchFamily="18" charset="77"/>
              </a:rPr>
              <a:t>State Store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3F99431F-F187-2E4B-9966-29017C03BC9C}"/>
              </a:ext>
            </a:extLst>
          </p:cNvPr>
          <p:cNvSpPr/>
          <p:nvPr/>
        </p:nvSpPr>
        <p:spPr>
          <a:xfrm>
            <a:off x="8856682" y="3710024"/>
            <a:ext cx="677859" cy="465641"/>
          </a:xfrm>
          <a:prstGeom prst="rect">
            <a:avLst/>
          </a:prstGeom>
          <a:noFill/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b="1" dirty="0">
              <a:solidFill>
                <a:schemeClr val="tx1">
                  <a:lumMod val="85000"/>
                  <a:lumOff val="15000"/>
                </a:schemeClr>
              </a:solidFill>
              <a:latin typeface="American Typewriter" panose="02090604020004020304" pitchFamily="18" charset="7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CD9E3B2-0877-D74E-82F1-DE6AFAF24D07}"/>
              </a:ext>
            </a:extLst>
          </p:cNvPr>
          <p:cNvSpPr txBox="1"/>
          <p:nvPr/>
        </p:nvSpPr>
        <p:spPr>
          <a:xfrm>
            <a:off x="8826575" y="3694176"/>
            <a:ext cx="677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merican Typewriter" panose="02090604020004020304" pitchFamily="18" charset="77"/>
              </a:rPr>
              <a:t>Pet</a:t>
            </a:r>
          </a:p>
          <a:p>
            <a:pPr algn="ctr"/>
            <a:r>
              <a:rPr lang="en-US" sz="800" dirty="0">
                <a:latin typeface="American Typewriter" panose="02090604020004020304" pitchFamily="18" charset="77"/>
              </a:rPr>
              <a:t>State Store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A8EA843D-DF46-3842-8225-80456A955B9C}"/>
              </a:ext>
            </a:extLst>
          </p:cNvPr>
          <p:cNvCxnSpPr>
            <a:cxnSpLocks/>
            <a:stCxn id="63" idx="3"/>
            <a:endCxn id="115" idx="1"/>
          </p:cNvCxnSpPr>
          <p:nvPr/>
        </p:nvCxnSpPr>
        <p:spPr>
          <a:xfrm>
            <a:off x="1529918" y="2641982"/>
            <a:ext cx="488029" cy="1498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597B176F-92AC-8C41-91A8-902DB649665C}"/>
              </a:ext>
            </a:extLst>
          </p:cNvPr>
          <p:cNvCxnSpPr>
            <a:cxnSpLocks/>
            <a:stCxn id="115" idx="3"/>
            <a:endCxn id="68" idx="1"/>
          </p:cNvCxnSpPr>
          <p:nvPr/>
        </p:nvCxnSpPr>
        <p:spPr>
          <a:xfrm flipV="1">
            <a:off x="3414238" y="2400458"/>
            <a:ext cx="1001871" cy="25651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8B702B23-633E-4E4C-949D-D5021962044B}"/>
              </a:ext>
            </a:extLst>
          </p:cNvPr>
          <p:cNvCxnSpPr>
            <a:cxnSpLocks/>
            <a:stCxn id="68" idx="3"/>
            <a:endCxn id="112" idx="1"/>
          </p:cNvCxnSpPr>
          <p:nvPr/>
        </p:nvCxnSpPr>
        <p:spPr>
          <a:xfrm flipV="1">
            <a:off x="6494922" y="2341609"/>
            <a:ext cx="1620524" cy="5884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1BF579AE-FB4C-4242-AB70-6C18BCBC2089}"/>
              </a:ext>
            </a:extLst>
          </p:cNvPr>
          <p:cNvCxnSpPr>
            <a:cxnSpLocks/>
            <a:stCxn id="112" idx="1"/>
            <a:endCxn id="69" idx="3"/>
          </p:cNvCxnSpPr>
          <p:nvPr/>
        </p:nvCxnSpPr>
        <p:spPr>
          <a:xfrm flipH="1">
            <a:off x="6494922" y="2341609"/>
            <a:ext cx="1620524" cy="47975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3E1D8DA2-E9D6-C142-A1F4-2EB176456531}"/>
              </a:ext>
            </a:extLst>
          </p:cNvPr>
          <p:cNvCxnSpPr>
            <a:cxnSpLocks/>
            <a:stCxn id="69" idx="3"/>
            <a:endCxn id="122" idx="1"/>
          </p:cNvCxnSpPr>
          <p:nvPr/>
        </p:nvCxnSpPr>
        <p:spPr>
          <a:xfrm>
            <a:off x="6494922" y="2821361"/>
            <a:ext cx="1610017" cy="28307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DF12CEDE-002D-2946-B88E-3D26748FBB9C}"/>
              </a:ext>
            </a:extLst>
          </p:cNvPr>
          <p:cNvCxnSpPr>
            <a:cxnSpLocks/>
            <a:stCxn id="121" idx="2"/>
            <a:endCxn id="124" idx="0"/>
          </p:cNvCxnSpPr>
          <p:nvPr/>
        </p:nvCxnSpPr>
        <p:spPr>
          <a:xfrm flipH="1">
            <a:off x="7910363" y="3338252"/>
            <a:ext cx="557033" cy="36848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7E3A5046-03C0-EB40-AA44-5E81A9CFA420}"/>
              </a:ext>
            </a:extLst>
          </p:cNvPr>
          <p:cNvCxnSpPr>
            <a:cxnSpLocks/>
            <a:stCxn id="121" idx="2"/>
            <a:endCxn id="130" idx="0"/>
          </p:cNvCxnSpPr>
          <p:nvPr/>
        </p:nvCxnSpPr>
        <p:spPr>
          <a:xfrm>
            <a:off x="8467396" y="3338252"/>
            <a:ext cx="698109" cy="35592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24C96C04-05E9-8745-BD79-056C1186DB9C}"/>
              </a:ext>
            </a:extLst>
          </p:cNvPr>
          <p:cNvCxnSpPr>
            <a:cxnSpLocks/>
            <a:stCxn id="121" idx="2"/>
            <a:endCxn id="126" idx="0"/>
          </p:cNvCxnSpPr>
          <p:nvPr/>
        </p:nvCxnSpPr>
        <p:spPr>
          <a:xfrm flipH="1">
            <a:off x="8069676" y="3338252"/>
            <a:ext cx="397720" cy="116389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F0B501E6-9F8D-884F-8C4F-D29806DDC731}"/>
              </a:ext>
            </a:extLst>
          </p:cNvPr>
          <p:cNvCxnSpPr>
            <a:cxnSpLocks/>
            <a:stCxn id="121" idx="2"/>
            <a:endCxn id="127" idx="0"/>
          </p:cNvCxnSpPr>
          <p:nvPr/>
        </p:nvCxnSpPr>
        <p:spPr>
          <a:xfrm>
            <a:off x="8467396" y="3338252"/>
            <a:ext cx="608329" cy="116767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2" name="Picture 161">
            <a:extLst>
              <a:ext uri="{FF2B5EF4-FFF2-40B4-BE49-F238E27FC236}">
                <a16:creationId xmlns:a16="http://schemas.microsoft.com/office/drawing/2014/main" id="{A46B0E0C-DAF3-B34A-AF87-DE7F5F216B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6861" y="3072562"/>
            <a:ext cx="1285992" cy="1439335"/>
          </a:xfrm>
          <a:prstGeom prst="rect">
            <a:avLst/>
          </a:prstGeom>
        </p:spPr>
      </p:pic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DAE89CF9-BA23-E242-8E11-7A47F78ECF76}"/>
              </a:ext>
            </a:extLst>
          </p:cNvPr>
          <p:cNvCxnSpPr>
            <a:cxnSpLocks/>
          </p:cNvCxnSpPr>
          <p:nvPr/>
        </p:nvCxnSpPr>
        <p:spPr>
          <a:xfrm flipV="1">
            <a:off x="9681435" y="4158505"/>
            <a:ext cx="667306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04EEFCBA-39E7-CF42-91DF-1745515D0C15}"/>
              </a:ext>
            </a:extLst>
          </p:cNvPr>
          <p:cNvSpPr txBox="1"/>
          <p:nvPr/>
        </p:nvSpPr>
        <p:spPr>
          <a:xfrm>
            <a:off x="10545288" y="4624173"/>
            <a:ext cx="866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</a:rPr>
              <a:t>Observable Notebook</a:t>
            </a:r>
          </a:p>
        </p:txBody>
      </p: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F0054788-7170-E743-9189-9D237A5BA58D}"/>
              </a:ext>
            </a:extLst>
          </p:cNvPr>
          <p:cNvCxnSpPr>
            <a:cxnSpLocks/>
          </p:cNvCxnSpPr>
          <p:nvPr/>
        </p:nvCxnSpPr>
        <p:spPr>
          <a:xfrm flipV="1">
            <a:off x="6657546" y="4394989"/>
            <a:ext cx="82522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Rectangle 183">
            <a:extLst>
              <a:ext uri="{FF2B5EF4-FFF2-40B4-BE49-F238E27FC236}">
                <a16:creationId xmlns:a16="http://schemas.microsoft.com/office/drawing/2014/main" id="{7B3F9DAE-ABAE-994B-A3A3-D2D9C5DCA4CA}"/>
              </a:ext>
            </a:extLst>
          </p:cNvPr>
          <p:cNvSpPr/>
          <p:nvPr/>
        </p:nvSpPr>
        <p:spPr>
          <a:xfrm>
            <a:off x="7538470" y="3617398"/>
            <a:ext cx="2135758" cy="1501209"/>
          </a:xfrm>
          <a:prstGeom prst="rect">
            <a:avLst/>
          </a:prstGeom>
          <a:noFill/>
          <a:ln w="15875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b="1" dirty="0">
              <a:solidFill>
                <a:schemeClr val="tx1">
                  <a:lumMod val="85000"/>
                  <a:lumOff val="15000"/>
                </a:schemeClr>
              </a:solidFill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43015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4188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Stats &amp; Other things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85D1F85-3A95-9A47-B140-B030C2A19715}"/>
              </a:ext>
            </a:extLst>
          </p:cNvPr>
          <p:cNvSpPr txBox="1"/>
          <p:nvPr/>
        </p:nvSpPr>
        <p:spPr>
          <a:xfrm>
            <a:off x="374904" y="1552014"/>
            <a:ext cx="1133205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Kafka in LinkedIn processes </a:t>
            </a:r>
            <a:r>
              <a:rPr lang="en-US" sz="2000" b="1" dirty="0">
                <a:latin typeface="American Typewriter" panose="02090604020004020304" pitchFamily="18" charset="77"/>
              </a:rPr>
              <a:t>1.4 trillion messages</a:t>
            </a:r>
            <a:r>
              <a:rPr lang="en-US" sz="2000" dirty="0">
                <a:latin typeface="American Typewriter" panose="02090604020004020304" pitchFamily="18" charset="77"/>
              </a:rPr>
              <a:t>, deployed across </a:t>
            </a:r>
            <a:r>
              <a:rPr lang="en-US" sz="2000" b="1" dirty="0">
                <a:latin typeface="American Typewriter" panose="02090604020004020304" pitchFamily="18" charset="77"/>
              </a:rPr>
              <a:t>1400 brokers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O’Reilly Strata Conference Singapore – every other talk/project used Kafka!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Netflix uses Kafka in their streaming pipeline (called Keystone). This system processes </a:t>
            </a:r>
            <a:r>
              <a:rPr lang="en-US" sz="2000" b="1" dirty="0">
                <a:latin typeface="American Typewriter" panose="02090604020004020304" pitchFamily="18" charset="77"/>
              </a:rPr>
              <a:t>2 trillion messages</a:t>
            </a:r>
            <a:r>
              <a:rPr lang="en-US" sz="2000" dirty="0">
                <a:latin typeface="American Typewriter" panose="02090604020004020304" pitchFamily="18" charset="77"/>
              </a:rPr>
              <a:t> per day!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NYTimes uses Kafka’s distributed log as a </a:t>
            </a:r>
            <a:r>
              <a:rPr lang="en-US" sz="2000" b="1" dirty="0">
                <a:latin typeface="American Typewriter" panose="02090604020004020304" pitchFamily="18" charset="77"/>
              </a:rPr>
              <a:t>source of truth </a:t>
            </a:r>
            <a:r>
              <a:rPr lang="en-US" sz="2000" dirty="0">
                <a:latin typeface="American Typewriter" panose="02090604020004020304" pitchFamily="18" charset="77"/>
              </a:rPr>
              <a:t>for their article archives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American Typewriter" panose="02090604020004020304" pitchFamily="18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31123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3944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" panose="02090604020004020304" pitchFamily="18" charset="77"/>
              </a:rPr>
              <a:t>Further reading…</a:t>
            </a:r>
            <a:endParaRPr lang="en-US" sz="2800" b="1" dirty="0">
              <a:latin typeface="American Typewriter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85D1F85-3A95-9A47-B140-B030C2A19715}"/>
              </a:ext>
            </a:extLst>
          </p:cNvPr>
          <p:cNvSpPr txBox="1"/>
          <p:nvPr/>
        </p:nvSpPr>
        <p:spPr>
          <a:xfrm>
            <a:off x="374904" y="1270660"/>
            <a:ext cx="930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merican Typewriter" panose="02090604020004020304" pitchFamily="18" charset="77"/>
              </a:rPr>
              <a:t>Books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0DE4F3-F38A-404E-9450-40E47435C8CF}"/>
              </a:ext>
            </a:extLst>
          </p:cNvPr>
          <p:cNvSpPr/>
          <p:nvPr/>
        </p:nvSpPr>
        <p:spPr>
          <a:xfrm>
            <a:off x="374904" y="4313350"/>
            <a:ext cx="108042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YOW! Night - Go back to the future with event sourcing &amp; CQRS : </a:t>
            </a:r>
            <a:r>
              <a:rPr lang="en-US" dirty="0">
                <a:latin typeface="American Typewriter" panose="02090604020004020304" pitchFamily="18" charset="77"/>
                <a:hlinkClick r:id="rId3"/>
              </a:rPr>
              <a:t>https://engineers.sg/v/2793</a:t>
            </a:r>
            <a:r>
              <a:rPr lang="en-US" dirty="0">
                <a:latin typeface="American Typewriter" panose="02090604020004020304" pitchFamily="18" charset="77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Building Data Intensive applications : </a:t>
            </a:r>
            <a:r>
              <a:rPr lang="en-US" dirty="0">
                <a:latin typeface="American Typewriter" panose="02090604020004020304" pitchFamily="18" charset="77"/>
                <a:hlinkClick r:id="rId4"/>
              </a:rPr>
              <a:t>https://www.youtube.com/watch?v=KIiq8lIgUVk</a:t>
            </a:r>
            <a:r>
              <a:rPr lang="en-US" dirty="0">
                <a:latin typeface="American Typewriter" panose="02090604020004020304" pitchFamily="18" charset="77"/>
              </a:rPr>
              <a:t> </a:t>
            </a:r>
            <a:endParaRPr lang="en-US" sz="1600" dirty="0">
              <a:latin typeface="American Typewriter" panose="02090604020004020304" pitchFamily="18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20DF18-EBEE-944D-81E3-82ACC5272857}"/>
              </a:ext>
            </a:extLst>
          </p:cNvPr>
          <p:cNvSpPr txBox="1"/>
          <p:nvPr/>
        </p:nvSpPr>
        <p:spPr>
          <a:xfrm>
            <a:off x="374904" y="3807482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merican Typewriter" panose="02090604020004020304" pitchFamily="18" charset="77"/>
              </a:rPr>
              <a:t>Videos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41D1F0-B1C2-C74C-9177-965D7997F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8241" y="1334344"/>
            <a:ext cx="1608423" cy="20762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724890-2947-324B-83B8-871796CA96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7296" y="1295268"/>
            <a:ext cx="1664188" cy="21544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269789-AAB3-EE4C-ACE6-6C5A8B3F158D}"/>
              </a:ext>
            </a:extLst>
          </p:cNvPr>
          <p:cNvSpPr txBox="1"/>
          <p:nvPr/>
        </p:nvSpPr>
        <p:spPr>
          <a:xfrm>
            <a:off x="424733" y="5286051"/>
            <a:ext cx="1811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merican Typewriter" panose="02090604020004020304" pitchFamily="18" charset="77"/>
              </a:rPr>
              <a:t>Code &amp; Demo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C85FC3-33FE-0747-8172-BC78AC7FA6B8}"/>
              </a:ext>
            </a:extLst>
          </p:cNvPr>
          <p:cNvSpPr txBox="1"/>
          <p:nvPr/>
        </p:nvSpPr>
        <p:spPr>
          <a:xfrm>
            <a:off x="424733" y="5686161"/>
            <a:ext cx="11021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  <a:hlinkClick r:id="rId7"/>
              </a:rPr>
              <a:t>https://github.com/pkamath2/web-analytics-capture</a:t>
            </a:r>
            <a:endParaRPr lang="en-US" dirty="0">
              <a:latin typeface="American Typewriter" panose="02090604020004020304" pitchFamily="18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  <a:hlinkClick r:id="rId8"/>
              </a:rPr>
              <a:t>https://github.com/pkamath2/web-analytics</a:t>
            </a:r>
            <a:r>
              <a:rPr lang="en-US" dirty="0">
                <a:latin typeface="American Typewriter" panose="02090604020004020304" pitchFamily="18" charset="77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Demo Notebook:  </a:t>
            </a:r>
            <a:r>
              <a:rPr lang="en-US" dirty="0">
                <a:latin typeface="American Typewriter" panose="02090604020004020304" pitchFamily="18" charset="77"/>
                <a:hlinkClick r:id="rId9"/>
              </a:rPr>
              <a:t>https://beta.observablehq.com/@pkamath2/web-analytics-using-apache-kafka</a:t>
            </a:r>
            <a:r>
              <a:rPr lang="en-US" dirty="0">
                <a:latin typeface="American Typewriter" panose="02090604020004020304" pitchFamily="18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2411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37004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Further reading…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D3CD45F-3615-C547-BD54-DA6C7A0AE247}"/>
              </a:ext>
            </a:extLst>
          </p:cNvPr>
          <p:cNvSpPr txBox="1"/>
          <p:nvPr/>
        </p:nvSpPr>
        <p:spPr>
          <a:xfrm>
            <a:off x="374904" y="1270660"/>
            <a:ext cx="1133205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erican Typewriter" panose="02090604020004020304" pitchFamily="18" charset="77"/>
              </a:rPr>
              <a:t>References used in the slides –</a:t>
            </a:r>
          </a:p>
          <a:p>
            <a:endParaRPr lang="en-US" sz="2000" dirty="0">
              <a:latin typeface="American Typewriter" panose="02090604020004020304" pitchFamily="18" charset="7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merican Typewriter" panose="02090604020004020304" pitchFamily="18" charset="77"/>
              </a:rPr>
              <a:t>Kafka in LinkedIn - </a:t>
            </a:r>
            <a:r>
              <a:rPr lang="en-US" sz="1600" dirty="0">
                <a:latin typeface="American Typewriter" panose="02090604020004020304" pitchFamily="18" charset="77"/>
                <a:hlinkClick r:id="rId2"/>
              </a:rPr>
              <a:t>https://engineering.linkedin.com/blog/2016/04/kafka-ecosystem-at-linkedin</a:t>
            </a:r>
            <a:r>
              <a:rPr lang="en-US" sz="1600" dirty="0">
                <a:latin typeface="American Typewriter" panose="02090604020004020304" pitchFamily="18" charset="77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merican Typewriter" panose="02090604020004020304" pitchFamily="18" charset="77"/>
              </a:rPr>
              <a:t>Michael Noll’s blog for Kafka streams: </a:t>
            </a:r>
            <a:r>
              <a:rPr lang="en-US" sz="1600" dirty="0">
                <a:latin typeface="American Typewriter" panose="02090604020004020304" pitchFamily="18" charset="77"/>
                <a:hlinkClick r:id="rId3"/>
              </a:rPr>
              <a:t>https://www.michael-noll.com/blog/2018/04/05/of-stream-and-tables-in-kafka-and-stream-processing-part1/</a:t>
            </a:r>
            <a:endParaRPr lang="en-US" sz="1600" dirty="0">
              <a:latin typeface="American Typewriter" panose="02090604020004020304" pitchFamily="18" charset="7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merican Typewriter" panose="02090604020004020304" pitchFamily="18" charset="77"/>
              </a:rPr>
              <a:t>NY Times on how they use Kafka: </a:t>
            </a:r>
            <a:r>
              <a:rPr lang="en-US" sz="1600" dirty="0">
                <a:latin typeface="American Typewriter" panose="02090604020004020304" pitchFamily="18" charset="77"/>
                <a:hlinkClick r:id="rId4"/>
              </a:rPr>
              <a:t>https://open.nytimes.com/publishing-with-apache-kafka-at-the-new-york-times-7f0e3b7d2077</a:t>
            </a:r>
            <a:endParaRPr lang="en-US" sz="1600" dirty="0">
              <a:latin typeface="American Typewriter" panose="02090604020004020304" pitchFamily="18" charset="7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merican Typewriter" panose="02090604020004020304" pitchFamily="18" charset="77"/>
              </a:rPr>
              <a:t>Confluent blog on Kafka Streams: </a:t>
            </a:r>
            <a:r>
              <a:rPr lang="en-US" sz="1600" dirty="0">
                <a:latin typeface="American Typewriter" panose="02090604020004020304" pitchFamily="18" charset="77"/>
                <a:hlinkClick r:id="rId5"/>
              </a:rPr>
              <a:t>https://www.confluent.io/blog/introducing-kafka-streams-stream-processing-made-simple/</a:t>
            </a:r>
            <a:endParaRPr lang="en-US" sz="1600" dirty="0">
              <a:latin typeface="American Typewriter" panose="02090604020004020304" pitchFamily="18" charset="7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merican Typewriter" panose="02090604020004020304" pitchFamily="18" charset="77"/>
              </a:rPr>
              <a:t>Consumer offsets deep dive: </a:t>
            </a:r>
            <a:r>
              <a:rPr lang="en-US" sz="1600" dirty="0">
                <a:latin typeface="American Typewriter" panose="02090604020004020304" pitchFamily="18" charset="77"/>
                <a:hlinkClick r:id="rId6"/>
              </a:rPr>
              <a:t>https://www.sderosiaux.com/2017/08/07/looking-at-kafka-s-consumers-offsets/</a:t>
            </a:r>
            <a:endParaRPr lang="en-US" sz="1600" dirty="0">
              <a:latin typeface="American Typewriter" panose="02090604020004020304" pitchFamily="18" charset="7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American Typewriter" panose="02090604020004020304" pitchFamily="18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latin typeface="American Typewriter" panose="02090604020004020304" pitchFamily="18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40373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5406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Web Analytics using Kafka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C8083DA-1C7A-3142-9C08-B223BD2716D3}"/>
              </a:ext>
            </a:extLst>
          </p:cNvPr>
          <p:cNvSpPr txBox="1"/>
          <p:nvPr/>
        </p:nvSpPr>
        <p:spPr>
          <a:xfrm>
            <a:off x="374904" y="1374648"/>
            <a:ext cx="1142599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erican Typewriter Semibold" panose="02090604020004020304" pitchFamily="18" charset="77"/>
              </a:rPr>
              <a:t>Agenda</a:t>
            </a:r>
          </a:p>
          <a:p>
            <a:endParaRPr lang="en-US" sz="2400" b="1" dirty="0">
              <a:latin typeface="American Typewriter Semibold" panose="02090604020004020304" pitchFamily="18" charset="7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merican Typewriter" panose="02090604020004020304" pitchFamily="18" charset="77"/>
              </a:rPr>
              <a:t>What do I mean by Web Analytics?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merican Typewriter" panose="02090604020004020304" pitchFamily="18" charset="77"/>
              </a:rPr>
              <a:t>The 1</a:t>
            </a:r>
            <a:r>
              <a:rPr lang="en-US" sz="2400" baseline="30000" dirty="0">
                <a:latin typeface="American Typewriter" panose="02090604020004020304" pitchFamily="18" charset="77"/>
              </a:rPr>
              <a:t>st</a:t>
            </a:r>
            <a:r>
              <a:rPr lang="en-US" sz="2400" dirty="0">
                <a:latin typeface="American Typewriter" panose="02090604020004020304" pitchFamily="18" charset="77"/>
              </a:rPr>
              <a:t> Problem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merican Typewriter" panose="02090604020004020304" pitchFamily="18" charset="77"/>
              </a:rPr>
              <a:t>Kafka – What &amp; How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Intro to Pub/Sub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Kafka intricacies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Streams!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merican Typewriter" panose="02090604020004020304" pitchFamily="18" charset="77"/>
              </a:rPr>
              <a:t>The 2</a:t>
            </a:r>
            <a:r>
              <a:rPr lang="en-US" sz="2400" baseline="30000" dirty="0">
                <a:latin typeface="American Typewriter" panose="02090604020004020304" pitchFamily="18" charset="77"/>
              </a:rPr>
              <a:t>nd</a:t>
            </a:r>
            <a:r>
              <a:rPr lang="en-US" sz="2400" dirty="0">
                <a:latin typeface="American Typewriter" panose="02090604020004020304" pitchFamily="18" charset="77"/>
              </a:rPr>
              <a:t> Problem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merican Typewriter" panose="02090604020004020304" pitchFamily="18" charset="77"/>
              </a:rPr>
              <a:t>Demo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03323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471F63D9-55C2-9E4F-9D8D-411FC53F00A3}"/>
              </a:ext>
            </a:extLst>
          </p:cNvPr>
          <p:cNvSpPr txBox="1"/>
          <p:nvPr/>
        </p:nvSpPr>
        <p:spPr>
          <a:xfrm>
            <a:off x="1027447" y="2225822"/>
            <a:ext cx="2279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Thank you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D610D5-F2AE-874D-9C63-AEC66C585304}"/>
              </a:ext>
            </a:extLst>
          </p:cNvPr>
          <p:cNvSpPr txBox="1"/>
          <p:nvPr/>
        </p:nvSpPr>
        <p:spPr>
          <a:xfrm>
            <a:off x="1027447" y="3068064"/>
            <a:ext cx="5072270" cy="1007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600" dirty="0">
                <a:latin typeface="American Typewriter" panose="02090604020004020304" pitchFamily="18" charset="77"/>
                <a:hlinkClick r:id="rId2"/>
              </a:rPr>
              <a:t>@</a:t>
            </a:r>
            <a:r>
              <a:rPr lang="en-US" sz="1600" dirty="0" err="1">
                <a:latin typeface="American Typewriter" panose="02090604020004020304" pitchFamily="18" charset="77"/>
                <a:hlinkClick r:id="rId2"/>
              </a:rPr>
              <a:t>purnimakamath</a:t>
            </a:r>
            <a:endParaRPr lang="en-US" sz="1600" dirty="0">
              <a:latin typeface="American Typewriter" panose="02090604020004020304" pitchFamily="18" charset="77"/>
            </a:endParaRPr>
          </a:p>
          <a:p>
            <a:pPr>
              <a:lnSpc>
                <a:spcPct val="200000"/>
              </a:lnSpc>
            </a:pPr>
            <a:r>
              <a:rPr lang="en-US" sz="1600" dirty="0">
                <a:latin typeface="American Typewriter" panose="02090604020004020304" pitchFamily="18" charset="77"/>
                <a:hlinkClick r:id="rId3"/>
              </a:rPr>
              <a:t>https://www.linkedin.com/in/purnimakamath/</a:t>
            </a:r>
            <a:r>
              <a:rPr lang="en-US" sz="1600" dirty="0">
                <a:latin typeface="American Typewriter" panose="02090604020004020304" pitchFamily="18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3182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/>
        </p:nvSpPr>
        <p:spPr>
          <a:xfrm>
            <a:off x="198600" y="887700"/>
            <a:ext cx="11794800" cy="5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sz="2933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5D522D-7465-7A4D-B38F-8C6FF9819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5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750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ADC716-2857-3E47-B68C-BD9A796C6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15"/>
            <a:ext cx="12192000" cy="684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85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4773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What is Web Analytics?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33DE5FB-21F4-074E-9AAC-E6D4E48F9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312" y="1402098"/>
            <a:ext cx="944685" cy="16317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39423F-6CF8-4244-9783-2A1B0BDAC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681" y="2755848"/>
            <a:ext cx="892770" cy="12576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39F3BB-2C9F-034D-BCEA-387DA95FD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3278" y="2217963"/>
            <a:ext cx="3404089" cy="24953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24F141-78EC-0643-8E92-D2BEDDD360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5844" y="2980146"/>
            <a:ext cx="651729" cy="8090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C692244-7476-3E4E-922F-5FA9946616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1459" y="4626876"/>
            <a:ext cx="1380393" cy="1577592"/>
          </a:xfrm>
          <a:prstGeom prst="rect">
            <a:avLst/>
          </a:prstGeom>
        </p:spPr>
      </p:pic>
      <p:sp>
        <p:nvSpPr>
          <p:cNvPr id="27" name="Arc 26">
            <a:extLst>
              <a:ext uri="{FF2B5EF4-FFF2-40B4-BE49-F238E27FC236}">
                <a16:creationId xmlns:a16="http://schemas.microsoft.com/office/drawing/2014/main" id="{2D62DBD1-8AA1-0A44-81D2-8E3A5F9CA367}"/>
              </a:ext>
            </a:extLst>
          </p:cNvPr>
          <p:cNvSpPr/>
          <p:nvPr/>
        </p:nvSpPr>
        <p:spPr>
          <a:xfrm rot="16718637">
            <a:off x="7751826" y="1603277"/>
            <a:ext cx="979898" cy="2023405"/>
          </a:xfrm>
          <a:prstGeom prst="arc">
            <a:avLst>
              <a:gd name="adj1" fmla="val 16605033"/>
              <a:gd name="adj2" fmla="val 21520699"/>
            </a:avLst>
          </a:prstGeom>
          <a:ln w="38100">
            <a:solidFill>
              <a:schemeClr val="bg2">
                <a:lumMod val="50000"/>
              </a:schemeClr>
            </a:solidFill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373AC2F-4625-274B-8AB7-E98CD6DE9DC7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 flipV="1">
            <a:off x="2156451" y="3384668"/>
            <a:ext cx="619393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rc 33">
            <a:extLst>
              <a:ext uri="{FF2B5EF4-FFF2-40B4-BE49-F238E27FC236}">
                <a16:creationId xmlns:a16="http://schemas.microsoft.com/office/drawing/2014/main" id="{5E3F622F-9BD3-DD40-98BE-B802E0AC8077}"/>
              </a:ext>
            </a:extLst>
          </p:cNvPr>
          <p:cNvSpPr/>
          <p:nvPr/>
        </p:nvSpPr>
        <p:spPr>
          <a:xfrm rot="17433262">
            <a:off x="3935444" y="2672366"/>
            <a:ext cx="955106" cy="2359261"/>
          </a:xfrm>
          <a:prstGeom prst="arc">
            <a:avLst>
              <a:gd name="adj1" fmla="val 16693870"/>
              <a:gd name="adj2" fmla="val 19611135"/>
            </a:avLst>
          </a:prstGeom>
          <a:ln w="38100">
            <a:solidFill>
              <a:schemeClr val="bg2">
                <a:lumMod val="50000"/>
              </a:schemeClr>
            </a:solidFill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DCB8CAF6-9257-6E40-AEED-3B28E6A835A6}"/>
              </a:ext>
            </a:extLst>
          </p:cNvPr>
          <p:cNvSpPr/>
          <p:nvPr/>
        </p:nvSpPr>
        <p:spPr>
          <a:xfrm rot="17433262" flipH="1">
            <a:off x="4428458" y="2263864"/>
            <a:ext cx="2359708" cy="5165277"/>
          </a:xfrm>
          <a:prstGeom prst="arc">
            <a:avLst>
              <a:gd name="adj1" fmla="val 16419279"/>
              <a:gd name="adj2" fmla="val 4823407"/>
            </a:avLst>
          </a:prstGeom>
          <a:ln w="38100">
            <a:solidFill>
              <a:schemeClr val="bg2">
                <a:lumMod val="50000"/>
              </a:schemeClr>
            </a:solidFill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DF98CA59-1ADE-2C4A-A8ED-99F47AC6FB14}"/>
              </a:ext>
            </a:extLst>
          </p:cNvPr>
          <p:cNvSpPr/>
          <p:nvPr/>
        </p:nvSpPr>
        <p:spPr>
          <a:xfrm rot="1016523">
            <a:off x="7828216" y="2419965"/>
            <a:ext cx="2208984" cy="3038361"/>
          </a:xfrm>
          <a:prstGeom prst="arc">
            <a:avLst>
              <a:gd name="adj1" fmla="val 15700806"/>
              <a:gd name="adj2" fmla="val 3137960"/>
            </a:avLst>
          </a:prstGeom>
          <a:ln w="38100">
            <a:solidFill>
              <a:schemeClr val="bg2">
                <a:lumMod val="50000"/>
              </a:schemeClr>
            </a:solidFill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E6F6B8B-A817-5646-B953-9ED9A19CCC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00575" y="2682327"/>
            <a:ext cx="1812687" cy="1106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679A9C-27F1-2F44-8730-E26A64E43513}"/>
              </a:ext>
            </a:extLst>
          </p:cNvPr>
          <p:cNvSpPr txBox="1"/>
          <p:nvPr/>
        </p:nvSpPr>
        <p:spPr>
          <a:xfrm>
            <a:off x="9087576" y="993859"/>
            <a:ext cx="59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You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ABCEA93A-6251-4242-A29E-4CF1EDF9D01D}"/>
              </a:ext>
            </a:extLst>
          </p:cNvPr>
          <p:cNvSpPr/>
          <p:nvPr/>
        </p:nvSpPr>
        <p:spPr>
          <a:xfrm rot="13770929">
            <a:off x="9103089" y="747759"/>
            <a:ext cx="221980" cy="1053513"/>
          </a:xfrm>
          <a:prstGeom prst="arc">
            <a:avLst>
              <a:gd name="adj1" fmla="val 16605033"/>
              <a:gd name="adj2" fmla="val 21520699"/>
            </a:avLst>
          </a:prstGeom>
          <a:ln w="25400">
            <a:solidFill>
              <a:schemeClr val="accent2">
                <a:lumMod val="60000"/>
                <a:lumOff val="40000"/>
              </a:schemeClr>
            </a:solidFill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460C9C86-ED73-0A47-99E7-021E687B58BE}"/>
              </a:ext>
            </a:extLst>
          </p:cNvPr>
          <p:cNvSpPr/>
          <p:nvPr/>
        </p:nvSpPr>
        <p:spPr>
          <a:xfrm rot="8293661">
            <a:off x="1056118" y="1997132"/>
            <a:ext cx="221980" cy="1053513"/>
          </a:xfrm>
          <a:prstGeom prst="arc">
            <a:avLst>
              <a:gd name="adj1" fmla="val 16605033"/>
              <a:gd name="adj2" fmla="val 21520699"/>
            </a:avLst>
          </a:prstGeom>
          <a:ln w="25400">
            <a:solidFill>
              <a:schemeClr val="accent2">
                <a:lumMod val="60000"/>
                <a:lumOff val="40000"/>
              </a:schemeClr>
            </a:solidFill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178DF6-AC5D-0245-AA2A-9DE051DBFD4D}"/>
              </a:ext>
            </a:extLst>
          </p:cNvPr>
          <p:cNvSpPr txBox="1"/>
          <p:nvPr/>
        </p:nvSpPr>
        <p:spPr>
          <a:xfrm>
            <a:off x="632302" y="2217962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2749575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32768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The 1</a:t>
            </a:r>
            <a:r>
              <a:rPr lang="en-US" sz="3200" b="1" baseline="30000" dirty="0">
                <a:latin typeface="American Typewriter Semibold" panose="02090604020004020304" pitchFamily="18" charset="77"/>
              </a:rPr>
              <a:t>st</a:t>
            </a:r>
            <a:r>
              <a:rPr lang="en-US" sz="3200" b="1" dirty="0">
                <a:latin typeface="American Typewriter Semibold" panose="02090604020004020304" pitchFamily="18" charset="77"/>
              </a:rPr>
              <a:t> Problem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D07082D5-EE96-CC48-90C5-2355EFFEA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896" y="1720705"/>
            <a:ext cx="1012934" cy="986278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C8D4F650-9134-8E45-88E4-24A71F7B2CF9}"/>
              </a:ext>
            </a:extLst>
          </p:cNvPr>
          <p:cNvGrpSpPr/>
          <p:nvPr/>
        </p:nvGrpSpPr>
        <p:grpSpPr>
          <a:xfrm>
            <a:off x="850206" y="1516415"/>
            <a:ext cx="4406233" cy="4671598"/>
            <a:chOff x="850206" y="1516415"/>
            <a:chExt cx="4406233" cy="4671598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757C054-BC86-F94D-8F7B-77B0268B2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1086" y="2352471"/>
              <a:ext cx="1935353" cy="2211832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B9D705E-8E3A-B34F-B4A6-67F255C90260}"/>
                </a:ext>
              </a:extLst>
            </p:cNvPr>
            <p:cNvGrpSpPr/>
            <p:nvPr/>
          </p:nvGrpSpPr>
          <p:grpSpPr>
            <a:xfrm>
              <a:off x="850206" y="1516415"/>
              <a:ext cx="326520" cy="4671598"/>
              <a:chOff x="850206" y="1229869"/>
              <a:chExt cx="326520" cy="4671598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81A0808-1911-244C-ABED-C8F4785C68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6488" y="1684927"/>
                <a:ext cx="320238" cy="415308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BC6869E-0006-5342-8729-9478EB58CD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6488" y="1229869"/>
                <a:ext cx="320238" cy="40858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861667AB-9D39-0D49-A7F1-48BE9E7303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0206" y="2146713"/>
                <a:ext cx="326520" cy="459967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E6588E59-C15F-D04E-A2F0-2DF927EC0B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6488" y="3102623"/>
                <a:ext cx="320238" cy="415308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D95BF732-7A66-BF45-A5CC-E61A4374C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6488" y="2647565"/>
                <a:ext cx="320238" cy="408580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AB3E019-2E54-844E-BF61-0B964D1C22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0206" y="3564409"/>
                <a:ext cx="326520" cy="459967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5FF65C69-1202-6344-9B24-CC10D6FA90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3347" y="5486159"/>
                <a:ext cx="320238" cy="415308"/>
              </a:xfrm>
              <a:prstGeom prst="rect">
                <a:avLst/>
              </a:prstGeom>
            </p:spPr>
          </p:pic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70469C5-B355-7A4B-9BA7-8BAAC8F8B411}"/>
                  </a:ext>
                </a:extLst>
              </p:cNvPr>
              <p:cNvCxnSpPr>
                <a:stCxn id="41" idx="2"/>
                <a:endCxn id="42" idx="0"/>
              </p:cNvCxnSpPr>
              <p:nvPr/>
            </p:nvCxnSpPr>
            <p:spPr>
              <a:xfrm>
                <a:off x="1013466" y="4024376"/>
                <a:ext cx="0" cy="1461783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6F7548D-7A8C-6A41-9B57-6D6E3FE7214E}"/>
                </a:ext>
              </a:extLst>
            </p:cNvPr>
            <p:cNvCxnSpPr>
              <a:cxnSpLocks/>
              <a:stCxn id="12" idx="3"/>
              <a:endCxn id="28" idx="1"/>
            </p:cNvCxnSpPr>
            <p:nvPr/>
          </p:nvCxnSpPr>
          <p:spPr>
            <a:xfrm>
              <a:off x="1176726" y="1720705"/>
              <a:ext cx="2144360" cy="1737682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CAA11B9-61F6-644F-9FAC-934FDB3FFDF0}"/>
                </a:ext>
              </a:extLst>
            </p:cNvPr>
            <p:cNvCxnSpPr>
              <a:cxnSpLocks/>
              <a:stCxn id="6" idx="3"/>
              <a:endCxn id="28" idx="1"/>
            </p:cNvCxnSpPr>
            <p:nvPr/>
          </p:nvCxnSpPr>
          <p:spPr>
            <a:xfrm>
              <a:off x="1176726" y="2179127"/>
              <a:ext cx="2144360" cy="127926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B173A6F-E772-3C43-B8C2-996B0256A955}"/>
                </a:ext>
              </a:extLst>
            </p:cNvPr>
            <p:cNvCxnSpPr>
              <a:cxnSpLocks/>
              <a:stCxn id="25" idx="3"/>
              <a:endCxn id="28" idx="1"/>
            </p:cNvCxnSpPr>
            <p:nvPr/>
          </p:nvCxnSpPr>
          <p:spPr>
            <a:xfrm>
              <a:off x="1176726" y="2663243"/>
              <a:ext cx="2144360" cy="795144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FC3A7E6-FE4E-9E4C-985C-50CE9CA0AB79}"/>
                </a:ext>
              </a:extLst>
            </p:cNvPr>
            <p:cNvCxnSpPr>
              <a:cxnSpLocks/>
              <a:stCxn id="40" idx="3"/>
              <a:endCxn id="28" idx="1"/>
            </p:cNvCxnSpPr>
            <p:nvPr/>
          </p:nvCxnSpPr>
          <p:spPr>
            <a:xfrm>
              <a:off x="1176726" y="3138401"/>
              <a:ext cx="2144360" cy="319986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A48E8C0-AA7E-E34D-80F1-508E1918F2D5}"/>
                </a:ext>
              </a:extLst>
            </p:cNvPr>
            <p:cNvCxnSpPr>
              <a:cxnSpLocks/>
              <a:stCxn id="39" idx="3"/>
              <a:endCxn id="28" idx="1"/>
            </p:cNvCxnSpPr>
            <p:nvPr/>
          </p:nvCxnSpPr>
          <p:spPr>
            <a:xfrm flipV="1">
              <a:off x="1176726" y="3458387"/>
              <a:ext cx="2144360" cy="138436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40F6C8F-DF36-AC4E-829A-C817318B50C3}"/>
                </a:ext>
              </a:extLst>
            </p:cNvPr>
            <p:cNvCxnSpPr>
              <a:cxnSpLocks/>
              <a:stCxn id="41" idx="3"/>
              <a:endCxn id="28" idx="1"/>
            </p:cNvCxnSpPr>
            <p:nvPr/>
          </p:nvCxnSpPr>
          <p:spPr>
            <a:xfrm flipV="1">
              <a:off x="1176726" y="3458387"/>
              <a:ext cx="2144360" cy="622552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86ED7D2-8E9C-694E-84B2-2EC8A4B9D82F}"/>
                </a:ext>
              </a:extLst>
            </p:cNvPr>
            <p:cNvCxnSpPr>
              <a:cxnSpLocks/>
              <a:stCxn id="42" idx="3"/>
              <a:endCxn id="28" idx="1"/>
            </p:cNvCxnSpPr>
            <p:nvPr/>
          </p:nvCxnSpPr>
          <p:spPr>
            <a:xfrm flipV="1">
              <a:off x="1173585" y="3458387"/>
              <a:ext cx="2147501" cy="2521972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6CEA2F23-5409-C649-8351-C426F4D303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1913" y="1781103"/>
            <a:ext cx="980113" cy="961265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81E8E0D-B9CD-9549-AB5C-1C39B7C40653}"/>
              </a:ext>
            </a:extLst>
          </p:cNvPr>
          <p:cNvCxnSpPr>
            <a:cxnSpLocks/>
          </p:cNvCxnSpPr>
          <p:nvPr/>
        </p:nvCxnSpPr>
        <p:spPr>
          <a:xfrm>
            <a:off x="7064305" y="1595422"/>
            <a:ext cx="0" cy="4746763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FCA368E1-6A45-8542-B957-C41265EB0603}"/>
              </a:ext>
            </a:extLst>
          </p:cNvPr>
          <p:cNvSpPr txBox="1"/>
          <p:nvPr/>
        </p:nvSpPr>
        <p:spPr>
          <a:xfrm>
            <a:off x="7264537" y="1595422"/>
            <a:ext cx="444242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Typical subscribers range in the 100,000’s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Volumes typically high for plain web servers to handle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Very high request drop rates because of request build up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Response times dictated by slower DB writes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American Typewriter" panose="02090604020004020304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45207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2755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Enter Kafka!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0757C054-BC86-F94D-8F7B-77B0268B2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220" y="2504656"/>
            <a:ext cx="1357792" cy="1551762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7FCD954E-D4B9-F24A-BB0C-D920804C38C8}"/>
              </a:ext>
            </a:extLst>
          </p:cNvPr>
          <p:cNvGrpSpPr/>
          <p:nvPr/>
        </p:nvGrpSpPr>
        <p:grpSpPr>
          <a:xfrm>
            <a:off x="850206" y="1516415"/>
            <a:ext cx="2220702" cy="4671598"/>
            <a:chOff x="850206" y="1516415"/>
            <a:chExt cx="2220702" cy="467159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B9D705E-8E3A-B34F-B4A6-67F255C90260}"/>
                </a:ext>
              </a:extLst>
            </p:cNvPr>
            <p:cNvGrpSpPr/>
            <p:nvPr/>
          </p:nvGrpSpPr>
          <p:grpSpPr>
            <a:xfrm>
              <a:off x="850206" y="1516415"/>
              <a:ext cx="326520" cy="4671598"/>
              <a:chOff x="850206" y="1229869"/>
              <a:chExt cx="326520" cy="4671598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81A0808-1911-244C-ABED-C8F4785C68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6488" y="1684927"/>
                <a:ext cx="320238" cy="415308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BC6869E-0006-5342-8729-9478EB58CD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6488" y="1229869"/>
                <a:ext cx="320238" cy="40858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861667AB-9D39-0D49-A7F1-48BE9E7303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0206" y="2146713"/>
                <a:ext cx="326520" cy="459967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E6588E59-C15F-D04E-A2F0-2DF927EC0B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6488" y="3102623"/>
                <a:ext cx="320238" cy="415308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D95BF732-7A66-BF45-A5CC-E61A4374C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6488" y="2647565"/>
                <a:ext cx="320238" cy="408580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AB3E019-2E54-844E-BF61-0B964D1C22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0206" y="3564409"/>
                <a:ext cx="326520" cy="459967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5FF65C69-1202-6344-9B24-CC10D6FA90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3347" y="5486159"/>
                <a:ext cx="320238" cy="415308"/>
              </a:xfrm>
              <a:prstGeom prst="rect">
                <a:avLst/>
              </a:prstGeom>
            </p:spPr>
          </p:pic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70469C5-B355-7A4B-9BA7-8BAAC8F8B411}"/>
                  </a:ext>
                </a:extLst>
              </p:cNvPr>
              <p:cNvCxnSpPr>
                <a:stCxn id="41" idx="2"/>
                <a:endCxn id="42" idx="0"/>
              </p:cNvCxnSpPr>
              <p:nvPr/>
            </p:nvCxnSpPr>
            <p:spPr>
              <a:xfrm>
                <a:off x="1013466" y="4024376"/>
                <a:ext cx="0" cy="1461783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6F7548D-7A8C-6A41-9B57-6D6E3FE7214E}"/>
                </a:ext>
              </a:extLst>
            </p:cNvPr>
            <p:cNvCxnSpPr>
              <a:cxnSpLocks/>
              <a:stCxn id="12" idx="3"/>
              <a:endCxn id="44" idx="1"/>
            </p:cNvCxnSpPr>
            <p:nvPr/>
          </p:nvCxnSpPr>
          <p:spPr>
            <a:xfrm>
              <a:off x="1176726" y="1720705"/>
              <a:ext cx="1894182" cy="154234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CAA11B9-61F6-644F-9FAC-934FDB3FFDF0}"/>
                </a:ext>
              </a:extLst>
            </p:cNvPr>
            <p:cNvCxnSpPr>
              <a:cxnSpLocks/>
              <a:stCxn id="6" idx="3"/>
              <a:endCxn id="44" idx="1"/>
            </p:cNvCxnSpPr>
            <p:nvPr/>
          </p:nvCxnSpPr>
          <p:spPr>
            <a:xfrm>
              <a:off x="1176726" y="2179127"/>
              <a:ext cx="1894182" cy="1083918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B173A6F-E772-3C43-B8C2-996B0256A955}"/>
                </a:ext>
              </a:extLst>
            </p:cNvPr>
            <p:cNvCxnSpPr>
              <a:cxnSpLocks/>
              <a:stCxn id="25" idx="3"/>
              <a:endCxn id="44" idx="1"/>
            </p:cNvCxnSpPr>
            <p:nvPr/>
          </p:nvCxnSpPr>
          <p:spPr>
            <a:xfrm>
              <a:off x="1176726" y="2663243"/>
              <a:ext cx="1894182" cy="599802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FC3A7E6-FE4E-9E4C-985C-50CE9CA0AB79}"/>
                </a:ext>
              </a:extLst>
            </p:cNvPr>
            <p:cNvCxnSpPr>
              <a:cxnSpLocks/>
              <a:stCxn id="40" idx="3"/>
              <a:endCxn id="44" idx="1"/>
            </p:cNvCxnSpPr>
            <p:nvPr/>
          </p:nvCxnSpPr>
          <p:spPr>
            <a:xfrm>
              <a:off x="1176726" y="3138401"/>
              <a:ext cx="1894182" cy="124644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A48E8C0-AA7E-E34D-80F1-508E1918F2D5}"/>
                </a:ext>
              </a:extLst>
            </p:cNvPr>
            <p:cNvCxnSpPr>
              <a:cxnSpLocks/>
              <a:stCxn id="39" idx="3"/>
              <a:endCxn id="44" idx="1"/>
            </p:cNvCxnSpPr>
            <p:nvPr/>
          </p:nvCxnSpPr>
          <p:spPr>
            <a:xfrm flipV="1">
              <a:off x="1176726" y="3263045"/>
              <a:ext cx="1894182" cy="333778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40F6C8F-DF36-AC4E-829A-C817318B50C3}"/>
                </a:ext>
              </a:extLst>
            </p:cNvPr>
            <p:cNvCxnSpPr>
              <a:cxnSpLocks/>
              <a:stCxn id="41" idx="3"/>
              <a:endCxn id="44" idx="1"/>
            </p:cNvCxnSpPr>
            <p:nvPr/>
          </p:nvCxnSpPr>
          <p:spPr>
            <a:xfrm flipV="1">
              <a:off x="1176726" y="3263045"/>
              <a:ext cx="1894182" cy="817894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86ED7D2-8E9C-694E-84B2-2EC8A4B9D82F}"/>
                </a:ext>
              </a:extLst>
            </p:cNvPr>
            <p:cNvCxnSpPr>
              <a:cxnSpLocks/>
              <a:stCxn id="42" idx="3"/>
              <a:endCxn id="44" idx="1"/>
            </p:cNvCxnSpPr>
            <p:nvPr/>
          </p:nvCxnSpPr>
          <p:spPr>
            <a:xfrm flipV="1">
              <a:off x="1173585" y="3263045"/>
              <a:ext cx="1897323" cy="2717314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81E8E0D-B9CD-9549-AB5C-1C39B7C40653}"/>
              </a:ext>
            </a:extLst>
          </p:cNvPr>
          <p:cNvCxnSpPr>
            <a:cxnSpLocks/>
          </p:cNvCxnSpPr>
          <p:nvPr/>
        </p:nvCxnSpPr>
        <p:spPr>
          <a:xfrm>
            <a:off x="7031086" y="1516415"/>
            <a:ext cx="0" cy="4746763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FCA368E1-6A45-8542-B957-C41265EB0603}"/>
              </a:ext>
            </a:extLst>
          </p:cNvPr>
          <p:cNvSpPr txBox="1"/>
          <p:nvPr/>
        </p:nvSpPr>
        <p:spPr>
          <a:xfrm>
            <a:off x="7231318" y="1516415"/>
            <a:ext cx="444242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A distributed commit log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Developed by engineers at Linked 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Throttles events by queuing them, to be processed later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Supports multiple producers and consumers (Pub/Sub)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merican Typewriter" panose="02090604020004020304" pitchFamily="18" charset="77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56E4D482-0D92-304E-9771-EA8B4B8F89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662" t="-1" r="79520" b="-4124"/>
          <a:stretch/>
        </p:blipFill>
        <p:spPr>
          <a:xfrm>
            <a:off x="3070908" y="2811910"/>
            <a:ext cx="615298" cy="902270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82D4728-6DF0-C742-90F9-570AB2532671}"/>
              </a:ext>
            </a:extLst>
          </p:cNvPr>
          <p:cNvCxnSpPr>
            <a:cxnSpLocks/>
            <a:stCxn id="44" idx="3"/>
            <a:endCxn id="28" idx="1"/>
          </p:cNvCxnSpPr>
          <p:nvPr/>
        </p:nvCxnSpPr>
        <p:spPr>
          <a:xfrm>
            <a:off x="3686206" y="3263045"/>
            <a:ext cx="618014" cy="17492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>
            <a:extLst>
              <a:ext uri="{FF2B5EF4-FFF2-40B4-BE49-F238E27FC236}">
                <a16:creationId xmlns:a16="http://schemas.microsoft.com/office/drawing/2014/main" id="{BECC64BA-3FEA-B440-B6B7-FFBD3CF1B5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8399" y="1479210"/>
            <a:ext cx="1065384" cy="103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01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3648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What is Pub/Sub?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92712E19-A88D-0049-9B7D-BE8A56B9DED7}"/>
              </a:ext>
            </a:extLst>
          </p:cNvPr>
          <p:cNvGrpSpPr/>
          <p:nvPr/>
        </p:nvGrpSpPr>
        <p:grpSpPr>
          <a:xfrm>
            <a:off x="493657" y="1483090"/>
            <a:ext cx="5694651" cy="551099"/>
            <a:chOff x="1999349" y="2532888"/>
            <a:chExt cx="8257601" cy="70338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E975B62-C55B-554E-BA7C-17EA1A01DD37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59" y="2532888"/>
              <a:ext cx="4933079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2DCBB4D-1BBD-214C-9BDC-0B005996511F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59" y="3236273"/>
              <a:ext cx="4933079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CA5C3AA1-365B-294D-AFE9-6A8B87F8B423}"/>
                </a:ext>
              </a:extLst>
            </p:cNvPr>
            <p:cNvSpPr/>
            <p:nvPr/>
          </p:nvSpPr>
          <p:spPr>
            <a:xfrm>
              <a:off x="4292592" y="2685288"/>
              <a:ext cx="492370" cy="398584"/>
            </a:xfrm>
            <a:prstGeom prst="roundRect">
              <a:avLst/>
            </a:prstGeom>
            <a:noFill/>
            <a:ln w="317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A04E3B1B-4DE2-A843-BE69-32C2E4083A49}"/>
                </a:ext>
              </a:extLst>
            </p:cNvPr>
            <p:cNvSpPr/>
            <p:nvPr/>
          </p:nvSpPr>
          <p:spPr>
            <a:xfrm>
              <a:off x="3505200" y="2685288"/>
              <a:ext cx="492370" cy="398584"/>
            </a:xfrm>
            <a:prstGeom prst="roundRect">
              <a:avLst/>
            </a:prstGeom>
            <a:noFill/>
            <a:ln w="317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683AB13C-1E0F-5347-8411-0A3723399493}"/>
                </a:ext>
              </a:extLst>
            </p:cNvPr>
            <p:cNvSpPr/>
            <p:nvPr/>
          </p:nvSpPr>
          <p:spPr>
            <a:xfrm>
              <a:off x="5079984" y="2697011"/>
              <a:ext cx="492370" cy="398584"/>
            </a:xfrm>
            <a:prstGeom prst="roundRect">
              <a:avLst/>
            </a:prstGeom>
            <a:noFill/>
            <a:ln w="317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27A1CC9E-7AAC-2D4F-A0AB-FC18BBC765FB}"/>
                </a:ext>
              </a:extLst>
            </p:cNvPr>
            <p:cNvSpPr/>
            <p:nvPr/>
          </p:nvSpPr>
          <p:spPr>
            <a:xfrm>
              <a:off x="5867376" y="2697011"/>
              <a:ext cx="492370" cy="398584"/>
            </a:xfrm>
            <a:prstGeom prst="roundRect">
              <a:avLst/>
            </a:prstGeom>
            <a:noFill/>
            <a:ln w="317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FC9CB09E-D4CF-DB4D-BE33-3672BE35BD62}"/>
                </a:ext>
              </a:extLst>
            </p:cNvPr>
            <p:cNvSpPr/>
            <p:nvPr/>
          </p:nvSpPr>
          <p:spPr>
            <a:xfrm>
              <a:off x="7506661" y="2697013"/>
              <a:ext cx="492370" cy="398584"/>
            </a:xfrm>
            <a:prstGeom prst="roundRect">
              <a:avLst/>
            </a:prstGeom>
            <a:noFill/>
            <a:ln w="317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E739D690-BC9C-7D4B-9916-2D1A73B670D5}"/>
                </a:ext>
              </a:extLst>
            </p:cNvPr>
            <p:cNvSpPr/>
            <p:nvPr/>
          </p:nvSpPr>
          <p:spPr>
            <a:xfrm>
              <a:off x="8294053" y="2697011"/>
              <a:ext cx="492370" cy="398584"/>
            </a:xfrm>
            <a:prstGeom prst="roundRect">
              <a:avLst/>
            </a:prstGeom>
            <a:noFill/>
            <a:ln w="317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55FDB1F-2CE8-0E4A-A1BD-7A617471A7BB}"/>
                </a:ext>
              </a:extLst>
            </p:cNvPr>
            <p:cNvSpPr txBox="1"/>
            <p:nvPr/>
          </p:nvSpPr>
          <p:spPr>
            <a:xfrm>
              <a:off x="8389395" y="271454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189F2B-F024-F246-8C12-E58130BFD931}"/>
                </a:ext>
              </a:extLst>
            </p:cNvPr>
            <p:cNvSpPr txBox="1"/>
            <p:nvPr/>
          </p:nvSpPr>
          <p:spPr>
            <a:xfrm>
              <a:off x="7602003" y="270281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197F53D-386D-5040-8FB3-A60AE5D7117E}"/>
                </a:ext>
              </a:extLst>
            </p:cNvPr>
            <p:cNvSpPr txBox="1"/>
            <p:nvPr/>
          </p:nvSpPr>
          <p:spPr>
            <a:xfrm>
              <a:off x="5962718" y="271454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F9D4F16-2E9A-064B-9DF1-C650F8C3824A}"/>
                </a:ext>
              </a:extLst>
            </p:cNvPr>
            <p:cNvSpPr txBox="1"/>
            <p:nvPr/>
          </p:nvSpPr>
          <p:spPr>
            <a:xfrm>
              <a:off x="5181673" y="271454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5614EEF-6BDC-CA4A-91E6-56A0B80DBBF5}"/>
                </a:ext>
              </a:extLst>
            </p:cNvPr>
            <p:cNvSpPr txBox="1"/>
            <p:nvPr/>
          </p:nvSpPr>
          <p:spPr>
            <a:xfrm>
              <a:off x="4395271" y="271454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B897E9-DCD5-5C4F-A0AD-E364E84F68E5}"/>
                </a:ext>
              </a:extLst>
            </p:cNvPr>
            <p:cNvSpPr txBox="1"/>
            <p:nvPr/>
          </p:nvSpPr>
          <p:spPr>
            <a:xfrm>
              <a:off x="3607159" y="269109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EE09D7A-317C-3B45-8A33-DCFD05A516D1}"/>
                </a:ext>
              </a:extLst>
            </p:cNvPr>
            <p:cNvCxnSpPr>
              <a:cxnSpLocks/>
            </p:cNvCxnSpPr>
            <p:nvPr/>
          </p:nvCxnSpPr>
          <p:spPr>
            <a:xfrm>
              <a:off x="6485780" y="2899909"/>
              <a:ext cx="894846" cy="2"/>
            </a:xfrm>
            <a:prstGeom prst="line">
              <a:avLst/>
            </a:prstGeom>
            <a:ln w="317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EEF2529-4F2A-0240-AC15-BA65EC80C2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4217" y="2899909"/>
              <a:ext cx="422031" cy="11723"/>
            </a:xfrm>
            <a:prstGeom prst="straightConnector1">
              <a:avLst/>
            </a:prstGeom>
            <a:ln w="6032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CB13F3C-4006-714A-B726-E2889CAD55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65771" y="2864037"/>
              <a:ext cx="422031" cy="11723"/>
            </a:xfrm>
            <a:prstGeom prst="straightConnector1">
              <a:avLst/>
            </a:prstGeom>
            <a:ln w="6032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03B78DB-A474-F64B-9A4C-A1CB2E9C68FB}"/>
                </a:ext>
              </a:extLst>
            </p:cNvPr>
            <p:cNvSpPr txBox="1"/>
            <p:nvPr/>
          </p:nvSpPr>
          <p:spPr>
            <a:xfrm>
              <a:off x="1999349" y="2653685"/>
              <a:ext cx="599844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American Typewriter" panose="02090604020004020304" pitchFamily="18" charset="77"/>
                </a:rPr>
                <a:t>IN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566F7BC-6A0B-E340-AA70-24DA014A06CF}"/>
                </a:ext>
              </a:extLst>
            </p:cNvPr>
            <p:cNvSpPr txBox="1"/>
            <p:nvPr/>
          </p:nvSpPr>
          <p:spPr>
            <a:xfrm>
              <a:off x="9387801" y="2593424"/>
              <a:ext cx="869149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American Typewriter" panose="02090604020004020304" pitchFamily="18" charset="77"/>
                </a:rPr>
                <a:t>OUT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63028FB-9CD4-B04C-A154-378354C63BDE}"/>
              </a:ext>
            </a:extLst>
          </p:cNvPr>
          <p:cNvSpPr txBox="1"/>
          <p:nvPr/>
        </p:nvSpPr>
        <p:spPr>
          <a:xfrm>
            <a:off x="7184057" y="1031030"/>
            <a:ext cx="424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merican Typewriter" panose="02090604020004020304" pitchFamily="18" charset="77"/>
              </a:rPr>
              <a:t>Queues/Topics in a Nutshell</a:t>
            </a:r>
            <a:endParaRPr lang="en-US" dirty="0">
              <a:latin typeface="American Typewriter" panose="02090604020004020304" pitchFamily="18" charset="77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7B34BB0-B536-8242-9174-70EE36136660}"/>
              </a:ext>
            </a:extLst>
          </p:cNvPr>
          <p:cNvCxnSpPr>
            <a:cxnSpLocks/>
          </p:cNvCxnSpPr>
          <p:nvPr/>
        </p:nvCxnSpPr>
        <p:spPr>
          <a:xfrm>
            <a:off x="6898050" y="1492695"/>
            <a:ext cx="0" cy="4746763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0098628-27F1-ED49-A0A1-C546D24CC0C4}"/>
              </a:ext>
            </a:extLst>
          </p:cNvPr>
          <p:cNvSpPr txBox="1"/>
          <p:nvPr/>
        </p:nvSpPr>
        <p:spPr>
          <a:xfrm>
            <a:off x="7171377" y="1758640"/>
            <a:ext cx="426147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Most commonly used Enterprise Integration pattern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Guaranteed Ordering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Events remain on queue/topic unless read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Single subscriber (Queues)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Multiple Subscribers (Topics)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American Typewriter" panose="02090604020004020304" pitchFamily="18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American Typewriter" panose="02090604020004020304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merican Typewriter" panose="02090604020004020304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merican Typewriter" panose="02090604020004020304" pitchFamily="18" charset="77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9AE710-051A-B847-B356-AA5E3F8F3763}"/>
              </a:ext>
            </a:extLst>
          </p:cNvPr>
          <p:cNvGrpSpPr/>
          <p:nvPr/>
        </p:nvGrpSpPr>
        <p:grpSpPr>
          <a:xfrm>
            <a:off x="1110781" y="2797983"/>
            <a:ext cx="4535843" cy="3441475"/>
            <a:chOff x="850206" y="1516415"/>
            <a:chExt cx="5136367" cy="467159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1235967-3015-C246-A655-329D19A6562F}"/>
                </a:ext>
              </a:extLst>
            </p:cNvPr>
            <p:cNvGrpSpPr/>
            <p:nvPr/>
          </p:nvGrpSpPr>
          <p:grpSpPr>
            <a:xfrm>
              <a:off x="2824218" y="1824316"/>
              <a:ext cx="2055344" cy="3967683"/>
              <a:chOff x="1768511" y="1186208"/>
              <a:chExt cx="2055344" cy="3967683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970A1332-7759-E64C-A55D-D83B5BF0D8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-662" t="-1" r="79520" b="-4124"/>
              <a:stretch/>
            </p:blipFill>
            <p:spPr>
              <a:xfrm>
                <a:off x="1951690" y="1406976"/>
                <a:ext cx="301506" cy="454615"/>
              </a:xfrm>
              <a:prstGeom prst="rect">
                <a:avLst/>
              </a:prstGeom>
            </p:spPr>
          </p:pic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6FE67DD-672A-DC4F-A852-E6584401DAE6}"/>
                  </a:ext>
                </a:extLst>
              </p:cNvPr>
              <p:cNvGrpSpPr/>
              <p:nvPr/>
            </p:nvGrpSpPr>
            <p:grpSpPr>
              <a:xfrm>
                <a:off x="1768511" y="1186208"/>
                <a:ext cx="2055344" cy="3967683"/>
                <a:chOff x="4642339" y="1291228"/>
                <a:chExt cx="2895600" cy="5156465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222D8C75-728D-FB47-92E8-4500EF2ED542}"/>
                    </a:ext>
                  </a:extLst>
                </p:cNvPr>
                <p:cNvSpPr/>
                <p:nvPr/>
              </p:nvSpPr>
              <p:spPr>
                <a:xfrm>
                  <a:off x="4642339" y="1430215"/>
                  <a:ext cx="2895600" cy="5017478"/>
                </a:xfrm>
                <a:prstGeom prst="rect">
                  <a:avLst/>
                </a:prstGeom>
                <a:noFill/>
                <a:ln w="73025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2632C720-B345-154C-9A15-E3CF6F4F2D80}"/>
                    </a:ext>
                  </a:extLst>
                </p:cNvPr>
                <p:cNvSpPr/>
                <p:nvPr/>
              </p:nvSpPr>
              <p:spPr>
                <a:xfrm>
                  <a:off x="6258030" y="1291228"/>
                  <a:ext cx="914400" cy="25438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merican Typewriter" panose="02090604020004020304" pitchFamily="18" charset="77"/>
                    </a:rPr>
                    <a:t>Cluster</a:t>
                  </a:r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453D9248-2D7A-1747-839A-6BC7E790B9A0}"/>
                  </a:ext>
                </a:extLst>
              </p:cNvPr>
              <p:cNvGrpSpPr/>
              <p:nvPr/>
            </p:nvGrpSpPr>
            <p:grpSpPr>
              <a:xfrm>
                <a:off x="1951690" y="1815688"/>
                <a:ext cx="1689210" cy="922329"/>
                <a:chOff x="1989599" y="1875969"/>
                <a:chExt cx="1689210" cy="922329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D528346E-8EB9-B74F-825F-58F9F7C4374E}"/>
                    </a:ext>
                  </a:extLst>
                </p:cNvPr>
                <p:cNvSpPr/>
                <p:nvPr/>
              </p:nvSpPr>
              <p:spPr>
                <a:xfrm>
                  <a:off x="2088836" y="2247160"/>
                  <a:ext cx="1475575" cy="21867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2225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7D19AB96-CF23-7D45-9392-5B58D8E25D1E}"/>
                    </a:ext>
                  </a:extLst>
                </p:cNvPr>
                <p:cNvGrpSpPr/>
                <p:nvPr/>
              </p:nvGrpSpPr>
              <p:grpSpPr>
                <a:xfrm>
                  <a:off x="1989599" y="1875969"/>
                  <a:ext cx="1689210" cy="922329"/>
                  <a:chOff x="4911968" y="2109321"/>
                  <a:chExt cx="2379785" cy="1112130"/>
                </a:xfrm>
              </p:grpSpPr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BAAA8AD1-4240-8748-8492-D8E1A2271BE9}"/>
                      </a:ext>
                    </a:extLst>
                  </p:cNvPr>
                  <p:cNvSpPr/>
                  <p:nvPr/>
                </p:nvSpPr>
                <p:spPr>
                  <a:xfrm>
                    <a:off x="4911968" y="2209144"/>
                    <a:ext cx="2379785" cy="1012307"/>
                  </a:xfrm>
                  <a:prstGeom prst="rect">
                    <a:avLst/>
                  </a:prstGeom>
                  <a:noFill/>
                  <a:ln w="50800" cap="rnd">
                    <a:solidFill>
                      <a:schemeClr val="tx1">
                        <a:lumMod val="85000"/>
                        <a:lumOff val="15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3309D482-A183-9C4B-8614-56BA2DE41B3B}"/>
                      </a:ext>
                    </a:extLst>
                  </p:cNvPr>
                  <p:cNvSpPr/>
                  <p:nvPr/>
                </p:nvSpPr>
                <p:spPr>
                  <a:xfrm>
                    <a:off x="5940192" y="2109321"/>
                    <a:ext cx="1202989" cy="21521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merican Typewriter" panose="02090604020004020304" pitchFamily="18" charset="77"/>
                      </a:rPr>
                      <a:t>Broker-1</a:t>
                    </a:r>
                  </a:p>
                </p:txBody>
              </p:sp>
            </p:grp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F7886EB-8FF1-BA47-B7EA-395B988ECB1D}"/>
                    </a:ext>
                  </a:extLst>
                </p:cNvPr>
                <p:cNvSpPr txBox="1"/>
                <p:nvPr/>
              </p:nvSpPr>
              <p:spPr>
                <a:xfrm>
                  <a:off x="2118403" y="2231789"/>
                  <a:ext cx="511233" cy="2606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b="1" dirty="0">
                      <a:latin typeface="American Typewriter" panose="02090604020004020304" pitchFamily="18" charset="77"/>
                    </a:rPr>
                    <a:t>T1</a:t>
                  </a: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A7E7D2B0-3470-144F-8F32-494659CE5F2C}"/>
                  </a:ext>
                </a:extLst>
              </p:cNvPr>
              <p:cNvGrpSpPr/>
              <p:nvPr/>
            </p:nvGrpSpPr>
            <p:grpSpPr>
              <a:xfrm>
                <a:off x="1951690" y="2875787"/>
                <a:ext cx="1689210" cy="943064"/>
                <a:chOff x="1989599" y="3041210"/>
                <a:chExt cx="1689210" cy="943064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A9BC7BE1-C5D0-9D41-A083-597EFCF40EEF}"/>
                    </a:ext>
                  </a:extLst>
                </p:cNvPr>
                <p:cNvSpPr/>
                <p:nvPr/>
              </p:nvSpPr>
              <p:spPr>
                <a:xfrm>
                  <a:off x="2117243" y="3447292"/>
                  <a:ext cx="1475575" cy="171696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2225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7B8B0897-B9E7-EA45-9970-810B604AF34B}"/>
                    </a:ext>
                  </a:extLst>
                </p:cNvPr>
                <p:cNvGrpSpPr/>
                <p:nvPr/>
              </p:nvGrpSpPr>
              <p:grpSpPr>
                <a:xfrm>
                  <a:off x="1989599" y="3041210"/>
                  <a:ext cx="1689210" cy="943064"/>
                  <a:chOff x="4911968" y="3491089"/>
                  <a:chExt cx="2379785" cy="1137130"/>
                </a:xfrm>
              </p:grpSpPr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9E3CFB2D-D068-884E-8198-B2FD1FA083B2}"/>
                      </a:ext>
                    </a:extLst>
                  </p:cNvPr>
                  <p:cNvSpPr/>
                  <p:nvPr/>
                </p:nvSpPr>
                <p:spPr>
                  <a:xfrm>
                    <a:off x="4911968" y="3615912"/>
                    <a:ext cx="2379785" cy="1012307"/>
                  </a:xfrm>
                  <a:prstGeom prst="rect">
                    <a:avLst/>
                  </a:prstGeom>
                  <a:noFill/>
                  <a:ln w="50800" cap="rnd">
                    <a:solidFill>
                      <a:schemeClr val="tx1">
                        <a:lumMod val="85000"/>
                        <a:lumOff val="15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CD74FFC5-6372-5147-AABA-09BBA92D3F1D}"/>
                      </a:ext>
                    </a:extLst>
                  </p:cNvPr>
                  <p:cNvSpPr/>
                  <p:nvPr/>
                </p:nvSpPr>
                <p:spPr>
                  <a:xfrm>
                    <a:off x="5940192" y="3491089"/>
                    <a:ext cx="1202989" cy="24417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merican Typewriter" panose="02090604020004020304" pitchFamily="18" charset="77"/>
                      </a:rPr>
                      <a:t>Broker-2</a:t>
                    </a:r>
                  </a:p>
                </p:txBody>
              </p:sp>
            </p:grp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624ACC1-AB90-7748-BB76-4C4B2743FC57}"/>
                    </a:ext>
                  </a:extLst>
                </p:cNvPr>
                <p:cNvSpPr txBox="1"/>
                <p:nvPr/>
              </p:nvSpPr>
              <p:spPr>
                <a:xfrm>
                  <a:off x="2112043" y="3419972"/>
                  <a:ext cx="394384" cy="2606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b="1" dirty="0">
                      <a:latin typeface="American Typewriter" panose="02090604020004020304" pitchFamily="18" charset="77"/>
                    </a:rPr>
                    <a:t>T2</a:t>
                  </a:r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F91E1686-3B54-2544-BA1C-D022476BBD84}"/>
                  </a:ext>
                </a:extLst>
              </p:cNvPr>
              <p:cNvGrpSpPr/>
              <p:nvPr/>
            </p:nvGrpSpPr>
            <p:grpSpPr>
              <a:xfrm>
                <a:off x="1951690" y="3968803"/>
                <a:ext cx="1689210" cy="930120"/>
                <a:chOff x="1989599" y="4240332"/>
                <a:chExt cx="1689210" cy="930120"/>
              </a:xfrm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D89BBFD5-73CF-4A48-820B-42978E7E1496}"/>
                    </a:ext>
                  </a:extLst>
                </p:cNvPr>
                <p:cNvSpPr/>
                <p:nvPr/>
              </p:nvSpPr>
              <p:spPr>
                <a:xfrm>
                  <a:off x="2134516" y="4647523"/>
                  <a:ext cx="1458301" cy="202645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22225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FB1ED493-3C80-B243-8B82-E7F6FEE4BD47}"/>
                    </a:ext>
                  </a:extLst>
                </p:cNvPr>
                <p:cNvGrpSpPr/>
                <p:nvPr/>
              </p:nvGrpSpPr>
              <p:grpSpPr>
                <a:xfrm>
                  <a:off x="1989599" y="4240332"/>
                  <a:ext cx="1689210" cy="930120"/>
                  <a:chOff x="4911968" y="4913465"/>
                  <a:chExt cx="2379785" cy="1121525"/>
                </a:xfrm>
              </p:grpSpPr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5F162916-79DD-3F4F-9C8A-32FDEE4AF7B1}"/>
                      </a:ext>
                    </a:extLst>
                  </p:cNvPr>
                  <p:cNvSpPr/>
                  <p:nvPr/>
                </p:nvSpPr>
                <p:spPr>
                  <a:xfrm>
                    <a:off x="4911968" y="5022683"/>
                    <a:ext cx="2379785" cy="1012307"/>
                  </a:xfrm>
                  <a:prstGeom prst="rect">
                    <a:avLst/>
                  </a:prstGeom>
                  <a:noFill/>
                  <a:ln w="50800" cap="rnd">
                    <a:solidFill>
                      <a:schemeClr val="tx1">
                        <a:lumMod val="85000"/>
                        <a:lumOff val="15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027E35DC-AC61-014F-99F0-9F08B2410433}"/>
                      </a:ext>
                    </a:extLst>
                  </p:cNvPr>
                  <p:cNvSpPr/>
                  <p:nvPr/>
                </p:nvSpPr>
                <p:spPr>
                  <a:xfrm>
                    <a:off x="5940192" y="4913465"/>
                    <a:ext cx="1197082" cy="23217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merican Typewriter" panose="02090604020004020304" pitchFamily="18" charset="77"/>
                      </a:rPr>
                      <a:t>Broker-3</a:t>
                    </a:r>
                  </a:p>
                </p:txBody>
              </p:sp>
            </p:grp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E0FCB22-08C4-CF48-899D-B3C984E8E191}"/>
                    </a:ext>
                  </a:extLst>
                </p:cNvPr>
                <p:cNvSpPr txBox="1"/>
                <p:nvPr/>
              </p:nvSpPr>
              <p:spPr>
                <a:xfrm>
                  <a:off x="2133047" y="4625734"/>
                  <a:ext cx="394383" cy="2606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b="1" dirty="0">
                      <a:latin typeface="American Typewriter" panose="02090604020004020304" pitchFamily="18" charset="77"/>
                    </a:rPr>
                    <a:t>T3</a:t>
                  </a:r>
                </a:p>
              </p:txBody>
            </p:sp>
          </p:grp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3245086-D0C0-8840-8ED9-D84C5D66A9AE}"/>
                </a:ext>
              </a:extLst>
            </p:cNvPr>
            <p:cNvGrpSpPr/>
            <p:nvPr/>
          </p:nvGrpSpPr>
          <p:grpSpPr>
            <a:xfrm>
              <a:off x="850206" y="1516415"/>
              <a:ext cx="326520" cy="4671598"/>
              <a:chOff x="850206" y="1229869"/>
              <a:chExt cx="326520" cy="4671598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2A534FC8-08CA-674D-AF0F-904472751D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6488" y="1684927"/>
                <a:ext cx="320238" cy="415308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C15F2C18-213A-6441-ACA5-49B149590F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6488" y="1229869"/>
                <a:ext cx="320238" cy="408580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A2864E39-0639-CB4D-9236-08EF5DD345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0206" y="2146713"/>
                <a:ext cx="326520" cy="459967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F0FA6897-4BCD-C945-A86F-851BA74D0C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6488" y="3102623"/>
                <a:ext cx="320238" cy="415308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3C8BD7E6-C728-8D4F-B07C-F94F6BC2D4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6488" y="2647565"/>
                <a:ext cx="320238" cy="408580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43FFD256-2DE7-1248-9A74-8139243F4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0206" y="3564409"/>
                <a:ext cx="326520" cy="459967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5E3C83EF-8272-B941-B2ED-E27F279A10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3347" y="5486159"/>
                <a:ext cx="320238" cy="415308"/>
              </a:xfrm>
              <a:prstGeom prst="rect">
                <a:avLst/>
              </a:prstGeom>
            </p:spPr>
          </p:pic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69099CB-B3CC-174C-AEAD-DD5DA5128ACC}"/>
                  </a:ext>
                </a:extLst>
              </p:cNvPr>
              <p:cNvCxnSpPr>
                <a:stCxn id="62" idx="2"/>
                <a:endCxn id="63" idx="0"/>
              </p:cNvCxnSpPr>
              <p:nvPr/>
            </p:nvCxnSpPr>
            <p:spPr>
              <a:xfrm>
                <a:off x="1013466" y="4024376"/>
                <a:ext cx="0" cy="1461783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305F438-9421-2041-9DE6-7C21E10871C8}"/>
                </a:ext>
              </a:extLst>
            </p:cNvPr>
            <p:cNvCxnSpPr>
              <a:cxnSpLocks/>
              <a:stCxn id="58" idx="3"/>
              <a:endCxn id="54" idx="1"/>
            </p:cNvCxnSpPr>
            <p:nvPr/>
          </p:nvCxnSpPr>
          <p:spPr>
            <a:xfrm>
              <a:off x="1176726" y="1720705"/>
              <a:ext cx="1647492" cy="2140925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494FA12-B61F-1B4C-A989-4D92A1C0DA88}"/>
                </a:ext>
              </a:extLst>
            </p:cNvPr>
            <p:cNvCxnSpPr>
              <a:cxnSpLocks/>
              <a:stCxn id="57" idx="3"/>
              <a:endCxn id="54" idx="1"/>
            </p:cNvCxnSpPr>
            <p:nvPr/>
          </p:nvCxnSpPr>
          <p:spPr>
            <a:xfrm>
              <a:off x="1176726" y="2179127"/>
              <a:ext cx="1647492" cy="168250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047408CE-6F22-5149-8E67-C12494E2EB36}"/>
                </a:ext>
              </a:extLst>
            </p:cNvPr>
            <p:cNvCxnSpPr>
              <a:cxnSpLocks/>
              <a:stCxn id="59" idx="3"/>
              <a:endCxn id="54" idx="1"/>
            </p:cNvCxnSpPr>
            <p:nvPr/>
          </p:nvCxnSpPr>
          <p:spPr>
            <a:xfrm>
              <a:off x="1176726" y="2663243"/>
              <a:ext cx="1647492" cy="1198387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35D48CA-47C9-3640-BA9C-45FDC4BE3EE2}"/>
                </a:ext>
              </a:extLst>
            </p:cNvPr>
            <p:cNvCxnSpPr>
              <a:cxnSpLocks/>
              <a:stCxn id="61" idx="3"/>
              <a:endCxn id="54" idx="1"/>
            </p:cNvCxnSpPr>
            <p:nvPr/>
          </p:nvCxnSpPr>
          <p:spPr>
            <a:xfrm>
              <a:off x="1176726" y="3138401"/>
              <a:ext cx="1647492" cy="72322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4F919349-EAE6-5E4A-9FF3-E60580FD1FFA}"/>
                </a:ext>
              </a:extLst>
            </p:cNvPr>
            <p:cNvCxnSpPr>
              <a:cxnSpLocks/>
              <a:stCxn id="60" idx="3"/>
              <a:endCxn id="54" idx="1"/>
            </p:cNvCxnSpPr>
            <p:nvPr/>
          </p:nvCxnSpPr>
          <p:spPr>
            <a:xfrm>
              <a:off x="1176726" y="3596823"/>
              <a:ext cx="1647492" cy="264807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C3E128D6-D14D-8E4B-8BC3-A143B69F2337}"/>
                </a:ext>
              </a:extLst>
            </p:cNvPr>
            <p:cNvCxnSpPr>
              <a:cxnSpLocks/>
              <a:stCxn id="62" idx="3"/>
              <a:endCxn id="54" idx="1"/>
            </p:cNvCxnSpPr>
            <p:nvPr/>
          </p:nvCxnSpPr>
          <p:spPr>
            <a:xfrm flipV="1">
              <a:off x="1176726" y="3861630"/>
              <a:ext cx="1647492" cy="21930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EAB34357-6A3A-4C4D-AD77-0B132590FE6A}"/>
                </a:ext>
              </a:extLst>
            </p:cNvPr>
            <p:cNvCxnSpPr>
              <a:cxnSpLocks/>
              <a:stCxn id="63" idx="3"/>
              <a:endCxn id="54" idx="1"/>
            </p:cNvCxnSpPr>
            <p:nvPr/>
          </p:nvCxnSpPr>
          <p:spPr>
            <a:xfrm flipV="1">
              <a:off x="1173585" y="3861630"/>
              <a:ext cx="1650633" cy="211872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2DA6CC4D-FAF6-3146-91E0-34C06F365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06274" y="3275656"/>
              <a:ext cx="451570" cy="516080"/>
            </a:xfrm>
            <a:prstGeom prst="rect">
              <a:avLst/>
            </a:prstGeom>
          </p:spPr>
        </p:pic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C9B16D7-236B-BC49-B7E8-2466030122D1}"/>
                </a:ext>
              </a:extLst>
            </p:cNvPr>
            <p:cNvCxnSpPr>
              <a:cxnSpLocks/>
              <a:stCxn id="54" idx="3"/>
              <a:endCxn id="72" idx="1"/>
            </p:cNvCxnSpPr>
            <p:nvPr/>
          </p:nvCxnSpPr>
          <p:spPr>
            <a:xfrm flipV="1">
              <a:off x="4879562" y="3533696"/>
              <a:ext cx="626712" cy="327934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9AF17F59-720C-4A41-9D42-188491511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16502" y="2607579"/>
              <a:ext cx="470071" cy="537224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7C5F7A32-A99C-AC48-BF3A-27DE9198A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93387" y="3896394"/>
              <a:ext cx="455764" cy="520873"/>
            </a:xfrm>
            <a:prstGeom prst="rect">
              <a:avLst/>
            </a:prstGeom>
          </p:spPr>
        </p:pic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FCF1FBB-64DC-C945-9CEF-271DD482CE4E}"/>
                </a:ext>
              </a:extLst>
            </p:cNvPr>
            <p:cNvCxnSpPr>
              <a:cxnSpLocks/>
              <a:stCxn id="54" idx="3"/>
              <a:endCxn id="75" idx="1"/>
            </p:cNvCxnSpPr>
            <p:nvPr/>
          </p:nvCxnSpPr>
          <p:spPr>
            <a:xfrm>
              <a:off x="4879562" y="3861630"/>
              <a:ext cx="613825" cy="295201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AE06B9E2-A0AB-A248-A95B-5F1AB1D79133}"/>
                </a:ext>
              </a:extLst>
            </p:cNvPr>
            <p:cNvCxnSpPr>
              <a:cxnSpLocks/>
              <a:stCxn id="54" idx="3"/>
              <a:endCxn id="74" idx="1"/>
            </p:cNvCxnSpPr>
            <p:nvPr/>
          </p:nvCxnSpPr>
          <p:spPr>
            <a:xfrm flipV="1">
              <a:off x="4879562" y="2876191"/>
              <a:ext cx="636940" cy="98543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D1B70376-C135-5B40-92B1-B69905E82863}"/>
                </a:ext>
              </a:extLst>
            </p:cNvPr>
            <p:cNvCxnSpPr>
              <a:cxnSpLocks/>
              <a:stCxn id="54" idx="3"/>
              <a:endCxn id="79" idx="1"/>
            </p:cNvCxnSpPr>
            <p:nvPr/>
          </p:nvCxnSpPr>
          <p:spPr>
            <a:xfrm>
              <a:off x="4879562" y="3861630"/>
              <a:ext cx="624615" cy="92231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BED81777-6F90-3F4F-A80C-7CA67AB80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04177" y="4523512"/>
              <a:ext cx="455764" cy="520873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A0B91B4-D759-4041-BB82-8F433EB19907}"/>
              </a:ext>
            </a:extLst>
          </p:cNvPr>
          <p:cNvSpPr txBox="1"/>
          <p:nvPr/>
        </p:nvSpPr>
        <p:spPr>
          <a:xfrm>
            <a:off x="5165766" y="52251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3090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Kafka in depth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BF5DDD0-9479-2544-80D0-A6362258811E}"/>
              </a:ext>
            </a:extLst>
          </p:cNvPr>
          <p:cNvSpPr txBox="1"/>
          <p:nvPr/>
        </p:nvSpPr>
        <p:spPr>
          <a:xfrm>
            <a:off x="7884918" y="3062818"/>
            <a:ext cx="3822041" cy="3787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Partitioned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Replicated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Ordered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Clustered (Uses zookeeper)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Multiple subscribers via Consumer Groups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Commit log makes replays possible (consumer offsets)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American Typewriter" panose="02090604020004020304" pitchFamily="18" charset="77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2BCBBAC-C63D-0B49-ABDB-04BCD89F9736}"/>
              </a:ext>
            </a:extLst>
          </p:cNvPr>
          <p:cNvCxnSpPr>
            <a:cxnSpLocks/>
          </p:cNvCxnSpPr>
          <p:nvPr/>
        </p:nvCxnSpPr>
        <p:spPr>
          <a:xfrm>
            <a:off x="1591294" y="1301624"/>
            <a:ext cx="3776353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7D6C0F0-BE31-8F4B-B61F-566BFEA29C69}"/>
              </a:ext>
            </a:extLst>
          </p:cNvPr>
          <p:cNvCxnSpPr>
            <a:cxnSpLocks/>
          </p:cNvCxnSpPr>
          <p:nvPr/>
        </p:nvCxnSpPr>
        <p:spPr>
          <a:xfrm>
            <a:off x="1591294" y="2244609"/>
            <a:ext cx="3776353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D8D2E17-D9FC-A549-B6B1-50D4E3228138}"/>
              </a:ext>
            </a:extLst>
          </p:cNvPr>
          <p:cNvCxnSpPr>
            <a:cxnSpLocks/>
            <a:stCxn id="110" idx="0"/>
          </p:cNvCxnSpPr>
          <p:nvPr/>
        </p:nvCxnSpPr>
        <p:spPr>
          <a:xfrm flipV="1">
            <a:off x="2659843" y="1791209"/>
            <a:ext cx="1219056" cy="6868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A0AC016-A571-6B44-AA7A-341A8F30737F}"/>
              </a:ext>
            </a:extLst>
          </p:cNvPr>
          <p:cNvCxnSpPr>
            <a:cxnSpLocks/>
          </p:cNvCxnSpPr>
          <p:nvPr/>
        </p:nvCxnSpPr>
        <p:spPr>
          <a:xfrm flipV="1">
            <a:off x="1183194" y="1802392"/>
            <a:ext cx="291043" cy="9185"/>
          </a:xfrm>
          <a:prstGeom prst="straightConnector1">
            <a:avLst/>
          </a:prstGeom>
          <a:ln w="6032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0CCF1327-ED6C-354C-9A94-0302602D3BB4}"/>
              </a:ext>
            </a:extLst>
          </p:cNvPr>
          <p:cNvCxnSpPr>
            <a:cxnSpLocks/>
          </p:cNvCxnSpPr>
          <p:nvPr/>
        </p:nvCxnSpPr>
        <p:spPr>
          <a:xfrm flipV="1">
            <a:off x="5527555" y="1833560"/>
            <a:ext cx="291043" cy="9185"/>
          </a:xfrm>
          <a:prstGeom prst="straightConnector1">
            <a:avLst/>
          </a:prstGeom>
          <a:ln w="6032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5EAB0020-F55A-C846-B50E-1202455D5FA2}"/>
              </a:ext>
            </a:extLst>
          </p:cNvPr>
          <p:cNvSpPr txBox="1"/>
          <p:nvPr/>
        </p:nvSpPr>
        <p:spPr>
          <a:xfrm>
            <a:off x="566070" y="1609477"/>
            <a:ext cx="413668" cy="361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merican Typewriter" panose="02090604020004020304" pitchFamily="18" charset="77"/>
              </a:rPr>
              <a:t>IN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065A42F-97A9-024A-9D5C-EE5ACCC4866F}"/>
              </a:ext>
            </a:extLst>
          </p:cNvPr>
          <p:cNvSpPr txBox="1"/>
          <p:nvPr/>
        </p:nvSpPr>
        <p:spPr>
          <a:xfrm>
            <a:off x="5818598" y="1621536"/>
            <a:ext cx="599387" cy="361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merican Typewriter" panose="02090604020004020304" pitchFamily="18" charset="77"/>
              </a:rPr>
              <a:t>OUT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07146C-8C21-BD46-9A8C-F3FAABA09F37}"/>
              </a:ext>
            </a:extLst>
          </p:cNvPr>
          <p:cNvSpPr/>
          <p:nvPr/>
        </p:nvSpPr>
        <p:spPr>
          <a:xfrm>
            <a:off x="4958870" y="1313135"/>
            <a:ext cx="253720" cy="918313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E3E996-6695-4742-97CB-925442D98E48}"/>
              </a:ext>
            </a:extLst>
          </p:cNvPr>
          <p:cNvSpPr txBox="1"/>
          <p:nvPr/>
        </p:nvSpPr>
        <p:spPr>
          <a:xfrm rot="5400000">
            <a:off x="4961221" y="1635731"/>
            <a:ext cx="2665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merican Typewriter" panose="02090604020004020304" pitchFamily="18" charset="77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5FAAF53-E186-2A41-828B-22DB34879382}"/>
              </a:ext>
            </a:extLst>
          </p:cNvPr>
          <p:cNvSpPr/>
          <p:nvPr/>
        </p:nvSpPr>
        <p:spPr>
          <a:xfrm>
            <a:off x="3948836" y="1313135"/>
            <a:ext cx="251551" cy="942985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2E1DB92-8879-C641-AEE3-5B829FB477AB}"/>
              </a:ext>
            </a:extLst>
          </p:cNvPr>
          <p:cNvSpPr txBox="1"/>
          <p:nvPr/>
        </p:nvSpPr>
        <p:spPr>
          <a:xfrm rot="5400000">
            <a:off x="3951187" y="1660403"/>
            <a:ext cx="2665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merican Typewriter" panose="02090604020004020304" pitchFamily="18" charset="77"/>
              </a:rPr>
              <a:t>5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C6D8CAF-9AF6-1D4B-8F48-B53B904255B7}"/>
              </a:ext>
            </a:extLst>
          </p:cNvPr>
          <p:cNvSpPr/>
          <p:nvPr/>
        </p:nvSpPr>
        <p:spPr>
          <a:xfrm>
            <a:off x="2382863" y="1328235"/>
            <a:ext cx="235650" cy="914724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EEE5A0B-1779-9E4B-9550-9FD2723E74A4}"/>
              </a:ext>
            </a:extLst>
          </p:cNvPr>
          <p:cNvSpPr txBox="1"/>
          <p:nvPr/>
        </p:nvSpPr>
        <p:spPr>
          <a:xfrm rot="5400000">
            <a:off x="2283646" y="1667271"/>
            <a:ext cx="4907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merican Typewriter" panose="02090604020004020304" pitchFamily="18" charset="77"/>
              </a:rPr>
              <a:t>100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40D1C3C9-FBF4-BC43-B763-01B2A8507CAB}"/>
              </a:ext>
            </a:extLst>
          </p:cNvPr>
          <p:cNvSpPr/>
          <p:nvPr/>
        </p:nvSpPr>
        <p:spPr>
          <a:xfrm>
            <a:off x="4207810" y="1321655"/>
            <a:ext cx="226946" cy="91957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9A77730-57DF-2947-A835-7B0D725CA7AB}"/>
              </a:ext>
            </a:extLst>
          </p:cNvPr>
          <p:cNvSpPr txBox="1"/>
          <p:nvPr/>
        </p:nvSpPr>
        <p:spPr>
          <a:xfrm rot="5400000">
            <a:off x="4210160" y="1668922"/>
            <a:ext cx="2665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merican Typewriter" panose="02090604020004020304" pitchFamily="18" charset="77"/>
              </a:rPr>
              <a:t>4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991D116A-80DA-594D-A5F2-ED08EF13AFAA}"/>
              </a:ext>
            </a:extLst>
          </p:cNvPr>
          <p:cNvSpPr/>
          <p:nvPr/>
        </p:nvSpPr>
        <p:spPr>
          <a:xfrm>
            <a:off x="2132593" y="1313134"/>
            <a:ext cx="251551" cy="942985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773D980-BDFA-BB43-8DAF-C980335B5143}"/>
              </a:ext>
            </a:extLst>
          </p:cNvPr>
          <p:cNvSpPr txBox="1"/>
          <p:nvPr/>
        </p:nvSpPr>
        <p:spPr>
          <a:xfrm rot="5400000">
            <a:off x="2012425" y="1668884"/>
            <a:ext cx="487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merican Typewriter" panose="02090604020004020304" pitchFamily="18" charset="77"/>
              </a:rPr>
              <a:t>101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24E6542-97FF-0642-BA2A-BEA29B86F563}"/>
              </a:ext>
            </a:extLst>
          </p:cNvPr>
          <p:cNvSpPr/>
          <p:nvPr/>
        </p:nvSpPr>
        <p:spPr>
          <a:xfrm>
            <a:off x="1881352" y="1321655"/>
            <a:ext cx="251241" cy="902926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3BE1527-3F7E-D14B-AB0D-CA7EAFA8014A}"/>
              </a:ext>
            </a:extLst>
          </p:cNvPr>
          <p:cNvSpPr txBox="1"/>
          <p:nvPr/>
        </p:nvSpPr>
        <p:spPr>
          <a:xfrm rot="5400000">
            <a:off x="1762329" y="1678928"/>
            <a:ext cx="5079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merican Typewriter" panose="02090604020004020304" pitchFamily="18" charset="77"/>
              </a:rPr>
              <a:t>102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D852E7E2-E657-D547-94CF-8091C631706C}"/>
              </a:ext>
            </a:extLst>
          </p:cNvPr>
          <p:cNvSpPr/>
          <p:nvPr/>
        </p:nvSpPr>
        <p:spPr>
          <a:xfrm>
            <a:off x="4708601" y="1299973"/>
            <a:ext cx="251551" cy="942985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488DBBC-3C14-9E4E-B7EE-31424E3B440B}"/>
              </a:ext>
            </a:extLst>
          </p:cNvPr>
          <p:cNvSpPr txBox="1"/>
          <p:nvPr/>
        </p:nvSpPr>
        <p:spPr>
          <a:xfrm rot="5400000">
            <a:off x="4710952" y="1647241"/>
            <a:ext cx="2665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merican Typewriter" panose="02090604020004020304" pitchFamily="18" charset="77"/>
              </a:rPr>
              <a:t>2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3BEA1C8E-20F7-0549-94B9-9C8D00A0A3EA}"/>
              </a:ext>
            </a:extLst>
          </p:cNvPr>
          <p:cNvSpPr txBox="1"/>
          <p:nvPr/>
        </p:nvSpPr>
        <p:spPr>
          <a:xfrm rot="5400000">
            <a:off x="4469741" y="1667271"/>
            <a:ext cx="2665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merican Typewriter" panose="02090604020004020304" pitchFamily="18" charset="77"/>
              </a:rPr>
              <a:t>3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6ED9DFB5-08DB-A942-B954-E67962E76FE3}"/>
              </a:ext>
            </a:extLst>
          </p:cNvPr>
          <p:cNvCxnSpPr>
            <a:cxnSpLocks/>
          </p:cNvCxnSpPr>
          <p:nvPr/>
        </p:nvCxnSpPr>
        <p:spPr>
          <a:xfrm>
            <a:off x="7135557" y="3045940"/>
            <a:ext cx="0" cy="3382763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75B146D3-8C54-794E-9901-B4E6500102E3}"/>
              </a:ext>
            </a:extLst>
          </p:cNvPr>
          <p:cNvCxnSpPr>
            <a:cxnSpLocks/>
          </p:cNvCxnSpPr>
          <p:nvPr/>
        </p:nvCxnSpPr>
        <p:spPr>
          <a:xfrm>
            <a:off x="7135557" y="1193457"/>
            <a:ext cx="0" cy="1252860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B90D9540-2A73-FD4A-9373-4C192BBB75AE}"/>
              </a:ext>
            </a:extLst>
          </p:cNvPr>
          <p:cNvSpPr txBox="1"/>
          <p:nvPr/>
        </p:nvSpPr>
        <p:spPr>
          <a:xfrm>
            <a:off x="7802570" y="1263683"/>
            <a:ext cx="3116559" cy="463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Distributed Commit Log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3F86E6DF-B6C7-3B43-BBDD-D59C71F63073}"/>
              </a:ext>
            </a:extLst>
          </p:cNvPr>
          <p:cNvGrpSpPr/>
          <p:nvPr/>
        </p:nvGrpSpPr>
        <p:grpSpPr>
          <a:xfrm>
            <a:off x="566070" y="2653895"/>
            <a:ext cx="6155364" cy="3774808"/>
            <a:chOff x="460507" y="1604714"/>
            <a:chExt cx="6359917" cy="4359295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8740A20F-A73B-334D-92C7-E801299B42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662" t="-1" r="79520" b="-4124"/>
            <a:stretch/>
          </p:blipFill>
          <p:spPr>
            <a:xfrm>
              <a:off x="2540382" y="1826077"/>
              <a:ext cx="293770" cy="463423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C46B6339-D2F2-4645-8AE5-13926FE79107}"/>
                </a:ext>
              </a:extLst>
            </p:cNvPr>
            <p:cNvSpPr/>
            <p:nvPr/>
          </p:nvSpPr>
          <p:spPr>
            <a:xfrm>
              <a:off x="2696479" y="2520731"/>
              <a:ext cx="1633657" cy="22291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latin typeface="American Typewriter" panose="02090604020004020304" pitchFamily="18" charset="77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0E9D3B3D-F1A7-A84A-972E-E121833B3A60}"/>
                </a:ext>
              </a:extLst>
            </p:cNvPr>
            <p:cNvSpPr/>
            <p:nvPr/>
          </p:nvSpPr>
          <p:spPr>
            <a:xfrm>
              <a:off x="2696480" y="2884214"/>
              <a:ext cx="1633656" cy="20761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American Typewriter" panose="02090604020004020304" pitchFamily="18" charset="77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136CF997-F08B-8449-8C67-7F5EE245F032}"/>
                </a:ext>
              </a:extLst>
            </p:cNvPr>
            <p:cNvSpPr/>
            <p:nvPr/>
          </p:nvSpPr>
          <p:spPr>
            <a:xfrm>
              <a:off x="2696480" y="3703880"/>
              <a:ext cx="1633656" cy="17502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American Typewriter" panose="02090604020004020304" pitchFamily="18" charset="77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F2CD92A1-97BC-0D4E-990B-9E3C3465CC5D}"/>
                </a:ext>
              </a:extLst>
            </p:cNvPr>
            <p:cNvSpPr/>
            <p:nvPr/>
          </p:nvSpPr>
          <p:spPr>
            <a:xfrm>
              <a:off x="2715603" y="4910422"/>
              <a:ext cx="1614532" cy="20657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American Typewriter" panose="02090604020004020304" pitchFamily="18" charset="77"/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1F0569A7-116F-1D49-B04A-CD20DB2ABF6E}"/>
                </a:ext>
              </a:extLst>
            </p:cNvPr>
            <p:cNvSpPr/>
            <p:nvPr/>
          </p:nvSpPr>
          <p:spPr>
            <a:xfrm>
              <a:off x="2715603" y="5273906"/>
              <a:ext cx="1609889" cy="19691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American Typewriter" panose="02090604020004020304" pitchFamily="18" charset="77"/>
              </a:endParaRP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14D1292-E0FC-AB4D-BE23-83933DC22034}"/>
                </a:ext>
              </a:extLst>
            </p:cNvPr>
            <p:cNvGrpSpPr/>
            <p:nvPr/>
          </p:nvGrpSpPr>
          <p:grpSpPr>
            <a:xfrm>
              <a:off x="2364824" y="1604714"/>
              <a:ext cx="2275538" cy="4359295"/>
              <a:chOff x="4642339" y="1291228"/>
              <a:chExt cx="2895600" cy="5156465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7F38F5A0-9B33-9B43-B31C-983B5F45E51D}"/>
                  </a:ext>
                </a:extLst>
              </p:cNvPr>
              <p:cNvSpPr/>
              <p:nvPr/>
            </p:nvSpPr>
            <p:spPr>
              <a:xfrm>
                <a:off x="4642339" y="1430215"/>
                <a:ext cx="2895600" cy="5017478"/>
              </a:xfrm>
              <a:prstGeom prst="rect">
                <a:avLst/>
              </a:prstGeom>
              <a:noFill/>
              <a:ln w="73025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latin typeface="American Typewriter" panose="02090604020004020304" pitchFamily="18" charset="77"/>
                </a:endParaRPr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7D146841-97CA-F24C-99C6-26274E7615A3}"/>
                  </a:ext>
                </a:extLst>
              </p:cNvPr>
              <p:cNvSpPr/>
              <p:nvPr/>
            </p:nvSpPr>
            <p:spPr>
              <a:xfrm>
                <a:off x="6258030" y="1291228"/>
                <a:ext cx="914400" cy="25438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merican Typewriter" panose="02090604020004020304" pitchFamily="18" charset="77"/>
                  </a:rPr>
                  <a:t>Cluster</a:t>
                </a: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9CA52925-B0AE-DF48-9B0B-CD728163C8E0}"/>
                </a:ext>
              </a:extLst>
            </p:cNvPr>
            <p:cNvGrpSpPr/>
            <p:nvPr/>
          </p:nvGrpSpPr>
          <p:grpSpPr>
            <a:xfrm>
              <a:off x="2576714" y="2296334"/>
              <a:ext cx="1870179" cy="940197"/>
              <a:chOff x="4911968" y="2109322"/>
              <a:chExt cx="2379785" cy="1112128"/>
            </a:xfrm>
          </p:grpSpPr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5BD65084-4702-194D-9908-C6EA2D350AF4}"/>
                  </a:ext>
                </a:extLst>
              </p:cNvPr>
              <p:cNvSpPr/>
              <p:nvPr/>
            </p:nvSpPr>
            <p:spPr>
              <a:xfrm>
                <a:off x="4911968" y="2209143"/>
                <a:ext cx="2379785" cy="1012307"/>
              </a:xfrm>
              <a:prstGeom prst="rect">
                <a:avLst/>
              </a:prstGeom>
              <a:noFill/>
              <a:ln w="508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latin typeface="American Typewriter" panose="02090604020004020304" pitchFamily="18" charset="77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3394AF21-F3F8-F340-AF0B-2373BD5012C4}"/>
                  </a:ext>
                </a:extLst>
              </p:cNvPr>
              <p:cNvSpPr/>
              <p:nvPr/>
            </p:nvSpPr>
            <p:spPr>
              <a:xfrm>
                <a:off x="6228781" y="2109322"/>
                <a:ext cx="914400" cy="1875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merican Typewriter" panose="02090604020004020304" pitchFamily="18" charset="77"/>
                  </a:rPr>
                  <a:t>Broker-1</a:t>
                </a: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303385A0-062A-5C4B-B671-DCAD4207245D}"/>
                </a:ext>
              </a:extLst>
            </p:cNvPr>
            <p:cNvGrpSpPr/>
            <p:nvPr/>
          </p:nvGrpSpPr>
          <p:grpSpPr>
            <a:xfrm>
              <a:off x="2576714" y="3478375"/>
              <a:ext cx="1870179" cy="947445"/>
              <a:chOff x="4911968" y="3507519"/>
              <a:chExt cx="2379785" cy="1120701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879C31B1-9453-8D45-A4D6-39B7BA994CBD}"/>
                  </a:ext>
                </a:extLst>
              </p:cNvPr>
              <p:cNvSpPr/>
              <p:nvPr/>
            </p:nvSpPr>
            <p:spPr>
              <a:xfrm>
                <a:off x="4911968" y="3615913"/>
                <a:ext cx="2379785" cy="1012307"/>
              </a:xfrm>
              <a:prstGeom prst="rect">
                <a:avLst/>
              </a:prstGeom>
              <a:noFill/>
              <a:ln w="508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latin typeface="American Typewriter" panose="02090604020004020304" pitchFamily="18" charset="77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E06DCC7C-E97D-974C-9570-BEAF1454CDEB}"/>
                  </a:ext>
                </a:extLst>
              </p:cNvPr>
              <p:cNvSpPr/>
              <p:nvPr/>
            </p:nvSpPr>
            <p:spPr>
              <a:xfrm>
                <a:off x="6207324" y="3507519"/>
                <a:ext cx="935857" cy="1638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merican Typewriter" panose="02090604020004020304" pitchFamily="18" charset="77"/>
                  </a:rPr>
                  <a:t>Broker-2</a:t>
                </a: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3D5A616E-731B-D543-B339-2B9DC29C972C}"/>
                </a:ext>
              </a:extLst>
            </p:cNvPr>
            <p:cNvGrpSpPr/>
            <p:nvPr/>
          </p:nvGrpSpPr>
          <p:grpSpPr>
            <a:xfrm>
              <a:off x="2576714" y="4673394"/>
              <a:ext cx="1870179" cy="941715"/>
              <a:chOff x="4911968" y="4921067"/>
              <a:chExt cx="2379785" cy="1113923"/>
            </a:xfrm>
          </p:grpSpPr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2715E031-3301-7E45-81C0-DFF4A0D7D568}"/>
                  </a:ext>
                </a:extLst>
              </p:cNvPr>
              <p:cNvSpPr/>
              <p:nvPr/>
            </p:nvSpPr>
            <p:spPr>
              <a:xfrm>
                <a:off x="4911968" y="5022683"/>
                <a:ext cx="2379785" cy="1012307"/>
              </a:xfrm>
              <a:prstGeom prst="rect">
                <a:avLst/>
              </a:prstGeom>
              <a:noFill/>
              <a:ln w="508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latin typeface="American Typewriter" panose="02090604020004020304" pitchFamily="18" charset="77"/>
                </a:endParaRPr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40EBF171-0C4F-594B-9A16-0EAE9EAE3E07}"/>
                  </a:ext>
                </a:extLst>
              </p:cNvPr>
              <p:cNvSpPr/>
              <p:nvPr/>
            </p:nvSpPr>
            <p:spPr>
              <a:xfrm>
                <a:off x="6222873" y="4921067"/>
                <a:ext cx="914400" cy="1875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merican Typewriter" panose="02090604020004020304" pitchFamily="18" charset="77"/>
                  </a:rPr>
                  <a:t>Broker-3</a:t>
                </a: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6136E1B-40AC-024E-9D7E-F98DD02795F0}"/>
                </a:ext>
              </a:extLst>
            </p:cNvPr>
            <p:cNvSpPr txBox="1"/>
            <p:nvPr/>
          </p:nvSpPr>
          <p:spPr>
            <a:xfrm>
              <a:off x="2724818" y="2505319"/>
              <a:ext cx="441297" cy="231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dirty="0">
                  <a:latin typeface="American Typewriter" panose="02090604020004020304" pitchFamily="18" charset="77"/>
                </a:rPr>
                <a:t>T1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444F025E-E3A3-B141-9CD5-A7548635D92C}"/>
                </a:ext>
              </a:extLst>
            </p:cNvPr>
            <p:cNvSpPr txBox="1"/>
            <p:nvPr/>
          </p:nvSpPr>
          <p:spPr>
            <a:xfrm>
              <a:off x="2724817" y="2886027"/>
              <a:ext cx="1164021" cy="231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dirty="0">
                  <a:latin typeface="American Typewriter" panose="02090604020004020304" pitchFamily="18" charset="77"/>
                </a:rPr>
                <a:t>Consumer Offsets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E013BAD-97DD-8B43-B3EE-2B6CC6AA0E0D}"/>
                </a:ext>
              </a:extLst>
            </p:cNvPr>
            <p:cNvSpPr txBox="1"/>
            <p:nvPr/>
          </p:nvSpPr>
          <p:spPr>
            <a:xfrm>
              <a:off x="2724818" y="3697049"/>
              <a:ext cx="441297" cy="231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dirty="0">
                  <a:latin typeface="American Typewriter" panose="02090604020004020304" pitchFamily="18" charset="77"/>
                </a:rPr>
                <a:t>T1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0540135B-B6EC-974C-9881-9F0475EF0D34}"/>
                </a:ext>
              </a:extLst>
            </p:cNvPr>
            <p:cNvSpPr txBox="1"/>
            <p:nvPr/>
          </p:nvSpPr>
          <p:spPr>
            <a:xfrm>
              <a:off x="2724818" y="4916172"/>
              <a:ext cx="329819" cy="231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dirty="0">
                  <a:latin typeface="American Typewriter" panose="02090604020004020304" pitchFamily="18" charset="77"/>
                </a:rPr>
                <a:t>T2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C54A18E5-BC61-1443-8DFF-322DA73F6DA1}"/>
                </a:ext>
              </a:extLst>
            </p:cNvPr>
            <p:cNvSpPr txBox="1"/>
            <p:nvPr/>
          </p:nvSpPr>
          <p:spPr>
            <a:xfrm>
              <a:off x="2724818" y="5273906"/>
              <a:ext cx="1493840" cy="231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dirty="0">
                  <a:latin typeface="American Typewriter" panose="02090604020004020304" pitchFamily="18" charset="77"/>
                </a:rPr>
                <a:t>Consumer Offsets</a:t>
              </a:r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57898347-F1DE-2D4A-BD0F-AE0A46E67A70}"/>
                </a:ext>
              </a:extLst>
            </p:cNvPr>
            <p:cNvGrpSpPr/>
            <p:nvPr/>
          </p:nvGrpSpPr>
          <p:grpSpPr>
            <a:xfrm>
              <a:off x="460507" y="3299570"/>
              <a:ext cx="1345980" cy="1015583"/>
              <a:chOff x="4911968" y="1997060"/>
              <a:chExt cx="2379785" cy="1350005"/>
            </a:xfrm>
          </p:grpSpPr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13A173D9-80B2-784E-BD4B-26D7BE6F0F0D}"/>
                  </a:ext>
                </a:extLst>
              </p:cNvPr>
              <p:cNvSpPr/>
              <p:nvPr/>
            </p:nvSpPr>
            <p:spPr>
              <a:xfrm>
                <a:off x="4911968" y="2209143"/>
                <a:ext cx="2379785" cy="1137922"/>
              </a:xfrm>
              <a:prstGeom prst="rect">
                <a:avLst/>
              </a:prstGeom>
              <a:noFill/>
              <a:ln w="508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latin typeface="American Typewriter" panose="02090604020004020304" pitchFamily="18" charset="77"/>
                </a:endParaRPr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CA904EED-B070-6046-8D6C-1C26687540A0}"/>
                  </a:ext>
                </a:extLst>
              </p:cNvPr>
              <p:cNvSpPr/>
              <p:nvPr/>
            </p:nvSpPr>
            <p:spPr>
              <a:xfrm>
                <a:off x="5670259" y="1997060"/>
                <a:ext cx="1424394" cy="304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merican Typewriter" panose="02090604020004020304" pitchFamily="18" charset="77"/>
                  </a:rPr>
                  <a:t>Producer</a:t>
                </a:r>
              </a:p>
            </p:txBody>
          </p:sp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5513F00F-CE97-7D4F-AF6A-F4F64B623C0C}"/>
                </a:ext>
              </a:extLst>
            </p:cNvPr>
            <p:cNvSpPr txBox="1"/>
            <p:nvPr/>
          </p:nvSpPr>
          <p:spPr>
            <a:xfrm>
              <a:off x="3549789" y="2494922"/>
              <a:ext cx="815655" cy="231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i="1" dirty="0">
                  <a:latin typeface="American Typewriter" panose="02090604020004020304" pitchFamily="18" charset="77"/>
                </a:rPr>
                <a:t>(Primary)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67B65A9-9CD0-434C-8C4A-27BC1D9CE4FD}"/>
                </a:ext>
              </a:extLst>
            </p:cNvPr>
            <p:cNvSpPr txBox="1"/>
            <p:nvPr/>
          </p:nvSpPr>
          <p:spPr>
            <a:xfrm>
              <a:off x="3557538" y="3674395"/>
              <a:ext cx="815655" cy="231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i="1" dirty="0">
                  <a:latin typeface="American Typewriter" panose="02090604020004020304" pitchFamily="18" charset="77"/>
                </a:rPr>
                <a:t>(Replica)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E4E4D500-83A5-C348-AE21-B1DA57B3FB73}"/>
                </a:ext>
              </a:extLst>
            </p:cNvPr>
            <p:cNvSpPr txBox="1"/>
            <p:nvPr/>
          </p:nvSpPr>
          <p:spPr>
            <a:xfrm>
              <a:off x="3620877" y="4894252"/>
              <a:ext cx="752314" cy="231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i="1" dirty="0">
                  <a:latin typeface="American Typewriter" panose="02090604020004020304" pitchFamily="18" charset="77"/>
                </a:rPr>
                <a:t>(Primary)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EB8493C1-2876-744D-976E-5880537E1A3D}"/>
                </a:ext>
              </a:extLst>
            </p:cNvPr>
            <p:cNvSpPr/>
            <p:nvPr/>
          </p:nvSpPr>
          <p:spPr>
            <a:xfrm>
              <a:off x="530988" y="3676605"/>
              <a:ext cx="1164021" cy="18183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" panose="02090604020004020304" pitchFamily="18" charset="77"/>
                </a:rPr>
                <a:t>Producer</a:t>
              </a: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63B4A8B3-1704-804E-80B3-818A72AA60E6}"/>
                </a:ext>
              </a:extLst>
            </p:cNvPr>
            <p:cNvGrpSpPr/>
            <p:nvPr/>
          </p:nvGrpSpPr>
          <p:grpSpPr>
            <a:xfrm>
              <a:off x="5328156" y="2554429"/>
              <a:ext cx="1345980" cy="1015583"/>
              <a:chOff x="4911968" y="1997060"/>
              <a:chExt cx="2379785" cy="1350005"/>
            </a:xfrm>
          </p:grpSpPr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BCB978CE-0C2B-4640-972A-07282464F196}"/>
                  </a:ext>
                </a:extLst>
              </p:cNvPr>
              <p:cNvSpPr/>
              <p:nvPr/>
            </p:nvSpPr>
            <p:spPr>
              <a:xfrm>
                <a:off x="4911968" y="2209143"/>
                <a:ext cx="2379785" cy="1137922"/>
              </a:xfrm>
              <a:prstGeom prst="rect">
                <a:avLst/>
              </a:prstGeom>
              <a:noFill/>
              <a:ln w="508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latin typeface="American Typewriter" panose="02090604020004020304" pitchFamily="18" charset="77"/>
                </a:endParaRPr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90CD1F07-B6FD-6A49-8001-85C27B1A1CE8}"/>
                  </a:ext>
                </a:extLst>
              </p:cNvPr>
              <p:cNvSpPr/>
              <p:nvPr/>
            </p:nvSpPr>
            <p:spPr>
              <a:xfrm>
                <a:off x="5670259" y="1997060"/>
                <a:ext cx="1424394" cy="304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merican Typewriter" panose="02090604020004020304" pitchFamily="18" charset="77"/>
                  </a:rPr>
                  <a:t>Consumer</a:t>
                </a:r>
              </a:p>
            </p:txBody>
          </p:sp>
        </p:grp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80D41699-9006-A542-9C4A-B63D23349432}"/>
                </a:ext>
              </a:extLst>
            </p:cNvPr>
            <p:cNvSpPr/>
            <p:nvPr/>
          </p:nvSpPr>
          <p:spPr>
            <a:xfrm>
              <a:off x="5398637" y="2887231"/>
              <a:ext cx="1164021" cy="18183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" panose="02090604020004020304" pitchFamily="18" charset="77"/>
                </a:rPr>
                <a:t>Consumer</a:t>
              </a: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81A577A3-94ED-9241-820C-31F76906CA3B}"/>
                </a:ext>
              </a:extLst>
            </p:cNvPr>
            <p:cNvSpPr/>
            <p:nvPr/>
          </p:nvSpPr>
          <p:spPr>
            <a:xfrm>
              <a:off x="5398637" y="3214120"/>
              <a:ext cx="1164021" cy="18183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" panose="02090604020004020304" pitchFamily="18" charset="77"/>
                </a:rPr>
                <a:t>Consumer</a:t>
              </a:r>
            </a:p>
          </p:txBody>
        </p: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5C2F1E24-C934-C64A-9B6D-A7874383A64B}"/>
                </a:ext>
              </a:extLst>
            </p:cNvPr>
            <p:cNvCxnSpPr>
              <a:cxnSpLocks/>
              <a:stCxn id="151" idx="3"/>
              <a:endCxn id="142" idx="1"/>
            </p:cNvCxnSpPr>
            <p:nvPr/>
          </p:nvCxnSpPr>
          <p:spPr>
            <a:xfrm flipV="1">
              <a:off x="1695009" y="2620835"/>
              <a:ext cx="1029809" cy="1146688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295E8E51-4DE9-A343-815E-FCE43D71FE5A}"/>
                </a:ext>
              </a:extLst>
            </p:cNvPr>
            <p:cNvCxnSpPr>
              <a:cxnSpLocks/>
              <a:stCxn id="133" idx="3"/>
              <a:endCxn id="153" idx="1"/>
            </p:cNvCxnSpPr>
            <p:nvPr/>
          </p:nvCxnSpPr>
          <p:spPr>
            <a:xfrm>
              <a:off x="4330136" y="2632187"/>
              <a:ext cx="1068501" cy="34596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66F32DA6-6B51-F144-A74A-D3A3DCD42215}"/>
                </a:ext>
              </a:extLst>
            </p:cNvPr>
            <p:cNvCxnSpPr>
              <a:cxnSpLocks/>
              <a:stCxn id="133" idx="3"/>
              <a:endCxn id="154" idx="1"/>
            </p:cNvCxnSpPr>
            <p:nvPr/>
          </p:nvCxnSpPr>
          <p:spPr>
            <a:xfrm>
              <a:off x="4330136" y="2632187"/>
              <a:ext cx="1068501" cy="672851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F38E04BA-226C-E441-9756-D1DF03E7DB08}"/>
                </a:ext>
              </a:extLst>
            </p:cNvPr>
            <p:cNvCxnSpPr>
              <a:cxnSpLocks/>
              <a:stCxn id="134" idx="3"/>
              <a:endCxn id="153" idx="1"/>
            </p:cNvCxnSpPr>
            <p:nvPr/>
          </p:nvCxnSpPr>
          <p:spPr>
            <a:xfrm flipV="1">
              <a:off x="4330136" y="2978149"/>
              <a:ext cx="1068501" cy="987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5BD4AAA0-13AA-B24E-B8B0-A421B9DFD99D}"/>
                </a:ext>
              </a:extLst>
            </p:cNvPr>
            <p:cNvCxnSpPr>
              <a:cxnSpLocks/>
              <a:stCxn id="134" idx="3"/>
              <a:endCxn id="154" idx="1"/>
            </p:cNvCxnSpPr>
            <p:nvPr/>
          </p:nvCxnSpPr>
          <p:spPr>
            <a:xfrm>
              <a:off x="4330136" y="2988019"/>
              <a:ext cx="1068501" cy="317019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C2E83672-725A-774A-892D-A2C3FEFBEDDA}"/>
                </a:ext>
              </a:extLst>
            </p:cNvPr>
            <p:cNvSpPr/>
            <p:nvPr/>
          </p:nvSpPr>
          <p:spPr>
            <a:xfrm>
              <a:off x="2691836" y="4101170"/>
              <a:ext cx="1633656" cy="17502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American Typewriter" panose="02090604020004020304" pitchFamily="18" charset="77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C6EF5A03-7B6F-0C4F-984C-9752BCBA1BC1}"/>
                </a:ext>
              </a:extLst>
            </p:cNvPr>
            <p:cNvSpPr txBox="1"/>
            <p:nvPr/>
          </p:nvSpPr>
          <p:spPr>
            <a:xfrm>
              <a:off x="2720174" y="4094339"/>
              <a:ext cx="441297" cy="231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dirty="0">
                  <a:latin typeface="American Typewriter" panose="02090604020004020304" pitchFamily="18" charset="77"/>
                </a:rPr>
                <a:t>T2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7044881-006B-9C41-82E6-F82605EE5C1B}"/>
                </a:ext>
              </a:extLst>
            </p:cNvPr>
            <p:cNvSpPr txBox="1"/>
            <p:nvPr/>
          </p:nvSpPr>
          <p:spPr>
            <a:xfrm>
              <a:off x="3552894" y="4071685"/>
              <a:ext cx="815655" cy="231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i="1" dirty="0">
                  <a:latin typeface="American Typewriter" panose="02090604020004020304" pitchFamily="18" charset="77"/>
                </a:rPr>
                <a:t>(Replica)</a:t>
              </a: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0C001211-D394-D044-93FE-CE2FDC31C149}"/>
                </a:ext>
              </a:extLst>
            </p:cNvPr>
            <p:cNvGrpSpPr/>
            <p:nvPr/>
          </p:nvGrpSpPr>
          <p:grpSpPr>
            <a:xfrm>
              <a:off x="5328156" y="4113470"/>
              <a:ext cx="1345980" cy="1015583"/>
              <a:chOff x="4911968" y="1997060"/>
              <a:chExt cx="2379785" cy="1350005"/>
            </a:xfrm>
          </p:grpSpPr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E9D08240-9D6D-3044-94E3-2CC54567772A}"/>
                  </a:ext>
                </a:extLst>
              </p:cNvPr>
              <p:cNvSpPr/>
              <p:nvPr/>
            </p:nvSpPr>
            <p:spPr>
              <a:xfrm>
                <a:off x="4911968" y="2209143"/>
                <a:ext cx="2379785" cy="1137922"/>
              </a:xfrm>
              <a:prstGeom prst="rect">
                <a:avLst/>
              </a:prstGeom>
              <a:noFill/>
              <a:ln w="508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latin typeface="American Typewriter" panose="02090604020004020304" pitchFamily="18" charset="77"/>
                </a:endParaRPr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1C09F8D9-D753-8B45-9906-F72C86E96F81}"/>
                  </a:ext>
                </a:extLst>
              </p:cNvPr>
              <p:cNvSpPr/>
              <p:nvPr/>
            </p:nvSpPr>
            <p:spPr>
              <a:xfrm>
                <a:off x="5670259" y="1997060"/>
                <a:ext cx="1424394" cy="304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merican Typewriter" panose="02090604020004020304" pitchFamily="18" charset="77"/>
                  </a:rPr>
                  <a:t>Consumer</a:t>
                </a:r>
              </a:p>
            </p:txBody>
          </p:sp>
        </p:grp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970C87EC-7EFB-CC48-A21E-112A6EC71134}"/>
                </a:ext>
              </a:extLst>
            </p:cNvPr>
            <p:cNvSpPr/>
            <p:nvPr/>
          </p:nvSpPr>
          <p:spPr>
            <a:xfrm>
              <a:off x="5398637" y="4446272"/>
              <a:ext cx="1164021" cy="18183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" panose="02090604020004020304" pitchFamily="18" charset="77"/>
                </a:rPr>
                <a:t>Consumer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43CD6309-4275-304C-A910-5EB08306171B}"/>
                </a:ext>
              </a:extLst>
            </p:cNvPr>
            <p:cNvSpPr/>
            <p:nvPr/>
          </p:nvSpPr>
          <p:spPr>
            <a:xfrm>
              <a:off x="5398637" y="4773161"/>
              <a:ext cx="1164021" cy="18183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" panose="02090604020004020304" pitchFamily="18" charset="77"/>
                </a:rPr>
                <a:t>Consumer</a:t>
              </a:r>
            </a:p>
          </p:txBody>
        </p: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91528F4B-725D-DA40-AC41-B049DE9DF618}"/>
                </a:ext>
              </a:extLst>
            </p:cNvPr>
            <p:cNvCxnSpPr>
              <a:cxnSpLocks/>
              <a:stCxn id="150" idx="3"/>
              <a:endCxn id="164" idx="1"/>
            </p:cNvCxnSpPr>
            <p:nvPr/>
          </p:nvCxnSpPr>
          <p:spPr>
            <a:xfrm flipV="1">
              <a:off x="4373191" y="4537191"/>
              <a:ext cx="1025446" cy="472577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30544C4F-D99C-E24B-8FA1-EF3A8F75A1D1}"/>
                </a:ext>
              </a:extLst>
            </p:cNvPr>
            <p:cNvCxnSpPr>
              <a:cxnSpLocks/>
              <a:stCxn id="150" idx="3"/>
              <a:endCxn id="165" idx="1"/>
            </p:cNvCxnSpPr>
            <p:nvPr/>
          </p:nvCxnSpPr>
          <p:spPr>
            <a:xfrm flipV="1">
              <a:off x="4373191" y="4864079"/>
              <a:ext cx="1025446" cy="145689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FCA15917-9DA0-5841-8828-0068839D1173}"/>
                </a:ext>
              </a:extLst>
            </p:cNvPr>
            <p:cNvCxnSpPr>
              <a:cxnSpLocks/>
              <a:stCxn id="137" idx="3"/>
              <a:endCxn id="164" idx="1"/>
            </p:cNvCxnSpPr>
            <p:nvPr/>
          </p:nvCxnSpPr>
          <p:spPr>
            <a:xfrm flipV="1">
              <a:off x="4325492" y="4537190"/>
              <a:ext cx="1073145" cy="83517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C70E45D2-6B12-3647-9438-0B02B1EC7187}"/>
                </a:ext>
              </a:extLst>
            </p:cNvPr>
            <p:cNvCxnSpPr>
              <a:cxnSpLocks/>
              <a:stCxn id="137" idx="3"/>
              <a:endCxn id="165" idx="1"/>
            </p:cNvCxnSpPr>
            <p:nvPr/>
          </p:nvCxnSpPr>
          <p:spPr>
            <a:xfrm flipV="1">
              <a:off x="4325492" y="4864079"/>
              <a:ext cx="1073145" cy="508283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735279AE-7F5C-6544-98EA-566D03628F87}"/>
                </a:ext>
              </a:extLst>
            </p:cNvPr>
            <p:cNvSpPr/>
            <p:nvPr/>
          </p:nvSpPr>
          <p:spPr>
            <a:xfrm>
              <a:off x="530988" y="3995879"/>
              <a:ext cx="1164021" cy="18183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" panose="02090604020004020304" pitchFamily="18" charset="77"/>
                </a:rPr>
                <a:t>Producer</a:t>
              </a: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486FF907-F8FA-5A40-9A50-4769F6CD69B5}"/>
                </a:ext>
              </a:extLst>
            </p:cNvPr>
            <p:cNvCxnSpPr>
              <a:cxnSpLocks/>
              <a:stCxn id="170" idx="3"/>
              <a:endCxn id="145" idx="1"/>
            </p:cNvCxnSpPr>
            <p:nvPr/>
          </p:nvCxnSpPr>
          <p:spPr>
            <a:xfrm>
              <a:off x="1695009" y="4086798"/>
              <a:ext cx="1029809" cy="94489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D3AC2A9D-7509-414C-B8A8-AF1153C93B17}"/>
                </a:ext>
              </a:extLst>
            </p:cNvPr>
            <p:cNvSpPr/>
            <p:nvPr/>
          </p:nvSpPr>
          <p:spPr>
            <a:xfrm>
              <a:off x="5162856" y="2454906"/>
              <a:ext cx="1657568" cy="1386800"/>
            </a:xfrm>
            <a:prstGeom prst="rect">
              <a:avLst/>
            </a:prstGeom>
            <a:noFill/>
            <a:ln w="12700" cap="rnd">
              <a:solidFill>
                <a:schemeClr val="tx1">
                  <a:lumMod val="85000"/>
                  <a:lumOff val="15000"/>
                </a:schemeClr>
              </a:solidFill>
              <a:prstDash val="dash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American Typewriter" panose="02090604020004020304" pitchFamily="18" charset="77"/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515B9E9C-AD4B-B047-A623-43287EF1A6AF}"/>
                </a:ext>
              </a:extLst>
            </p:cNvPr>
            <p:cNvSpPr/>
            <p:nvPr/>
          </p:nvSpPr>
          <p:spPr>
            <a:xfrm>
              <a:off x="5151507" y="4014962"/>
              <a:ext cx="1657568" cy="1386800"/>
            </a:xfrm>
            <a:prstGeom prst="rect">
              <a:avLst/>
            </a:prstGeom>
            <a:noFill/>
            <a:ln w="12700" cap="rnd">
              <a:solidFill>
                <a:schemeClr val="tx1">
                  <a:lumMod val="85000"/>
                  <a:lumOff val="15000"/>
                </a:schemeClr>
              </a:solidFill>
              <a:prstDash val="dash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American Typewriter" panose="02090604020004020304" pitchFamily="18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1634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3090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Kafka in depth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A2320C3-40F9-1144-AAA4-B5AD6E252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04" y="2349014"/>
            <a:ext cx="6228095" cy="1756642"/>
          </a:xfrm>
          <a:prstGeom prst="rect">
            <a:avLst/>
          </a:prstGeom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E4A0D46-73E0-CE46-90C3-3B596BC0DAA7}"/>
              </a:ext>
            </a:extLst>
          </p:cNvPr>
          <p:cNvCxnSpPr>
            <a:cxnSpLocks/>
          </p:cNvCxnSpPr>
          <p:nvPr/>
        </p:nvCxnSpPr>
        <p:spPr>
          <a:xfrm>
            <a:off x="6980109" y="1272004"/>
            <a:ext cx="0" cy="5034455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1AE8D155-CBCA-C241-9BCB-8FA275D5204F}"/>
              </a:ext>
            </a:extLst>
          </p:cNvPr>
          <p:cNvSpPr txBox="1"/>
          <p:nvPr/>
        </p:nvSpPr>
        <p:spPr>
          <a:xfrm>
            <a:off x="7536845" y="1272004"/>
            <a:ext cx="4011478" cy="5034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American Typewriter" panose="02090604020004020304" pitchFamily="18" charset="77"/>
              </a:rPr>
              <a:t>Partitions</a:t>
            </a:r>
            <a:r>
              <a:rPr lang="en-US" dirty="0">
                <a:latin typeface="American Typewriter" panose="02090604020004020304" pitchFamily="18" charset="77"/>
              </a:rPr>
              <a:t> and </a:t>
            </a:r>
            <a:r>
              <a:rPr lang="en-US" b="1" dirty="0">
                <a:latin typeface="American Typewriter" panose="02090604020004020304" pitchFamily="18" charset="77"/>
              </a:rPr>
              <a:t>Consumer Offsets</a:t>
            </a:r>
            <a:r>
              <a:rPr lang="en-US" dirty="0">
                <a:latin typeface="American Typewriter" panose="02090604020004020304" pitchFamily="18" charset="77"/>
              </a:rPr>
              <a:t> are the best features of Kafka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Partitions can live on the same node or different nodes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Multiple consumers &amp; producers can consume and produce simultaneously *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Consumer offsets are also replicated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Consumer offsets make replays possible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74C43DE-0698-A94D-88E1-E1FB37B84FA2}"/>
              </a:ext>
            </a:extLst>
          </p:cNvPr>
          <p:cNvSpPr/>
          <p:nvPr/>
        </p:nvSpPr>
        <p:spPr>
          <a:xfrm>
            <a:off x="2519828" y="4295272"/>
            <a:ext cx="41819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merican Typewriter Semibold" panose="02090604020004020304" pitchFamily="18" charset="77"/>
              </a:rPr>
              <a:t>Source: </a:t>
            </a:r>
            <a:r>
              <a:rPr lang="en-US" sz="1400" dirty="0" err="1">
                <a:latin typeface="American Typewriter Semibold" panose="02090604020004020304" pitchFamily="18" charset="77"/>
              </a:rPr>
              <a:t>confluent.io</a:t>
            </a:r>
            <a:r>
              <a:rPr lang="en-US" sz="1400" dirty="0">
                <a:latin typeface="American Typewriter Semibold" panose="02090604020004020304" pitchFamily="18" charset="77"/>
              </a:rPr>
              <a:t> blog (see references slide)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24953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42463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Why do I like Kafka?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C8083DA-1C7A-3142-9C08-B223BD2716D3}"/>
              </a:ext>
            </a:extLst>
          </p:cNvPr>
          <p:cNvSpPr txBox="1"/>
          <p:nvPr/>
        </p:nvSpPr>
        <p:spPr>
          <a:xfrm>
            <a:off x="374904" y="1374648"/>
            <a:ext cx="1142599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erican Typewriter Semibold" panose="02090604020004020304" pitchFamily="18" charset="77"/>
              </a:rPr>
              <a:t>Is it different than say MQ or Tibco EMS?</a:t>
            </a:r>
          </a:p>
          <a:p>
            <a:endParaRPr lang="en-US" sz="2400" b="1" dirty="0">
              <a:latin typeface="American Typewriter Semibold" panose="02090604020004020304" pitchFamily="18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Not very (Theoretically)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It’s a LOG!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Everything can be persisted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Easy to install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Open Source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ACK’s are easily configurable per Topic – Making it faster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Replays!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American Typewriter" panose="02090604020004020304" pitchFamily="18" charset="77"/>
            </a:endParaRPr>
          </a:p>
          <a:p>
            <a:endParaRPr lang="en-US" sz="2400" b="1" dirty="0">
              <a:latin typeface="American Typewriter Semibold" panose="02090604020004020304" pitchFamily="18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1479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WCode Kafka August 2018" id="{49D9C01A-0790-AB4C-B111-2EBCE66D441C}" vid="{1E8638F4-D05C-164C-9CA4-5C98BD2DDF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19940</TotalTime>
  <Words>1456</Words>
  <Application>Microsoft Macintosh PowerPoint</Application>
  <PresentationFormat>Widescreen</PresentationFormat>
  <Paragraphs>339</Paragraphs>
  <Slides>22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American Typewriter</vt:lpstr>
      <vt:lpstr>American Typewriter Semibold</vt:lpstr>
      <vt:lpstr>Arial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Purnima Kamath</dc:creator>
  <cp:lastModifiedBy>Purnima Kamath</cp:lastModifiedBy>
  <cp:revision>145</cp:revision>
  <dcterms:created xsi:type="dcterms:W3CDTF">2018-07-14T03:58:46Z</dcterms:created>
  <dcterms:modified xsi:type="dcterms:W3CDTF">2018-07-28T05:19:17Z</dcterms:modified>
</cp:coreProperties>
</file>